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46"/>
  </p:notesMasterIdLst>
  <p:sldIdLst>
    <p:sldId id="257" r:id="rId3"/>
    <p:sldId id="448" r:id="rId4"/>
    <p:sldId id="449" r:id="rId5"/>
    <p:sldId id="490" r:id="rId6"/>
    <p:sldId id="450" r:id="rId7"/>
    <p:sldId id="451" r:id="rId8"/>
    <p:sldId id="452" r:id="rId9"/>
    <p:sldId id="453" r:id="rId10"/>
    <p:sldId id="454" r:id="rId11"/>
    <p:sldId id="455" r:id="rId12"/>
    <p:sldId id="489" r:id="rId13"/>
    <p:sldId id="456" r:id="rId14"/>
    <p:sldId id="457" r:id="rId15"/>
    <p:sldId id="458" r:id="rId16"/>
    <p:sldId id="459" r:id="rId17"/>
    <p:sldId id="460" r:id="rId18"/>
    <p:sldId id="461" r:id="rId19"/>
    <p:sldId id="462" r:id="rId20"/>
    <p:sldId id="463" r:id="rId21"/>
    <p:sldId id="464" r:id="rId22"/>
    <p:sldId id="465" r:id="rId23"/>
    <p:sldId id="466" r:id="rId24"/>
    <p:sldId id="467" r:id="rId25"/>
    <p:sldId id="468" r:id="rId26"/>
    <p:sldId id="469" r:id="rId27"/>
    <p:sldId id="470" r:id="rId28"/>
    <p:sldId id="471" r:id="rId29"/>
    <p:sldId id="472" r:id="rId30"/>
    <p:sldId id="473" r:id="rId31"/>
    <p:sldId id="474" r:id="rId32"/>
    <p:sldId id="475" r:id="rId33"/>
    <p:sldId id="476" r:id="rId34"/>
    <p:sldId id="477" r:id="rId35"/>
    <p:sldId id="478" r:id="rId36"/>
    <p:sldId id="479" r:id="rId37"/>
    <p:sldId id="480" r:id="rId38"/>
    <p:sldId id="482" r:id="rId39"/>
    <p:sldId id="483" r:id="rId40"/>
    <p:sldId id="491" r:id="rId41"/>
    <p:sldId id="481" r:id="rId42"/>
    <p:sldId id="485" r:id="rId43"/>
    <p:sldId id="486" r:id="rId44"/>
    <p:sldId id="488" r:id="rId45"/>
  </p:sldIdLst>
  <p:sldSz cx="12192000" cy="6858000"/>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59" autoAdjust="0"/>
    <p:restoredTop sz="93182" autoAdjust="0"/>
  </p:normalViewPr>
  <p:slideViewPr>
    <p:cSldViewPr snapToGrid="0">
      <p:cViewPr varScale="1">
        <p:scale>
          <a:sx n="84" d="100"/>
          <a:sy n="84" d="100"/>
        </p:scale>
        <p:origin x="49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508"/>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023092" y="0"/>
            <a:ext cx="3077739" cy="513508"/>
          </a:xfrm>
          <a:prstGeom prst="rect">
            <a:avLst/>
          </a:prstGeom>
        </p:spPr>
        <p:txBody>
          <a:bodyPr vert="horz" lIns="96661" tIns="48331" rIns="96661" bIns="48331" rtlCol="0"/>
          <a:lstStyle>
            <a:lvl1pPr algn="r">
              <a:defRPr sz="1300"/>
            </a:lvl1pPr>
          </a:lstStyle>
          <a:p>
            <a:fld id="{EED8281D-6428-4656-A766-059F421F9F7E}" type="datetimeFigureOut">
              <a:rPr lang="en-US" smtClean="0"/>
              <a:t>8/25/2022</a:t>
            </a:fld>
            <a:endParaRPr lang="en-US"/>
          </a:p>
        </p:txBody>
      </p:sp>
      <p:sp>
        <p:nvSpPr>
          <p:cNvPr id="4" name="Slide Image Placeholder 3"/>
          <p:cNvSpPr>
            <a:spLocks noGrp="1" noRot="1" noChangeAspect="1"/>
          </p:cNvSpPr>
          <p:nvPr>
            <p:ph type="sldImg" idx="2"/>
          </p:nvPr>
        </p:nvSpPr>
        <p:spPr>
          <a:xfrm>
            <a:off x="481013" y="1279525"/>
            <a:ext cx="6140450" cy="34544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10248" y="4925408"/>
            <a:ext cx="5681980" cy="4029879"/>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6"/>
            <a:ext cx="3077739" cy="513507"/>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023092" y="9721106"/>
            <a:ext cx="3077739" cy="513507"/>
          </a:xfrm>
          <a:prstGeom prst="rect">
            <a:avLst/>
          </a:prstGeom>
        </p:spPr>
        <p:txBody>
          <a:bodyPr vert="horz" lIns="96661" tIns="48331" rIns="96661" bIns="48331" rtlCol="0" anchor="b"/>
          <a:lstStyle>
            <a:lvl1pPr algn="r">
              <a:defRPr sz="1300"/>
            </a:lvl1pPr>
          </a:lstStyle>
          <a:p>
            <a:fld id="{0BF5C169-37CE-4B04-B551-19B01B02A538}" type="slidenum">
              <a:rPr lang="en-US" smtClean="0"/>
              <a:t>‹#›</a:t>
            </a:fld>
            <a:endParaRPr lang="en-US"/>
          </a:p>
        </p:txBody>
      </p:sp>
    </p:spTree>
    <p:extLst>
      <p:ext uri="{BB962C8B-B14F-4D97-AF65-F5344CB8AC3E}">
        <p14:creationId xmlns:p14="http://schemas.microsoft.com/office/powerpoint/2010/main" val="217801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83306"/>
            <a:fld id="{1F4CFF97-AD67-4A65-B633-044382E2D2AD}" type="slidenum">
              <a:rPr lang="en-US">
                <a:solidFill>
                  <a:prstClr val="black"/>
                </a:solidFill>
                <a:latin typeface="Calibri" panose="020F0502020204030204"/>
              </a:rPr>
              <a:pPr defTabSz="483306"/>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2969611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7F3A6F-0050-41DD-B119-309621D98B82}" type="datetimeFigureOut">
              <a:rPr lang="en-IN" smtClean="0"/>
              <a:t>25-08-2022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330435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7F3A6F-0050-41DD-B119-309621D98B82}" type="datetimeFigureOut">
              <a:rPr lang="en-IN" smtClean="0"/>
              <a:t>25-08-2022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299937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7F3A6F-0050-41DD-B119-309621D98B82}" type="datetimeFigureOut">
              <a:rPr lang="en-IN" smtClean="0"/>
              <a:t>25-08-2022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549555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with Small Image">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837F9836-5B23-424D-8C60-AC02A8512A4B}"/>
              </a:ext>
            </a:extLst>
          </p:cNvPr>
          <p:cNvSpPr>
            <a:spLocks noGrp="1"/>
          </p:cNvSpPr>
          <p:nvPr>
            <p:ph type="pic" sz="quarter" idx="13" hasCustomPrompt="1"/>
          </p:nvPr>
        </p:nvSpPr>
        <p:spPr>
          <a:xfrm>
            <a:off x="9980476" y="0"/>
            <a:ext cx="2211524" cy="6858000"/>
          </a:xfrm>
          <a:solidFill>
            <a:schemeClr val="bg1">
              <a:lumMod val="9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anchor="b"/>
          <a:lstStyle>
            <a:lvl1pPr algn="r">
              <a:lnSpc>
                <a:spcPts val="5000"/>
              </a:lnSpc>
              <a:defRPr sz="6000" b="1" cap="all" spc="-300" baseline="0">
                <a:solidFill>
                  <a:schemeClr val="tx1"/>
                </a:solidFill>
                <a:latin typeface="+mj-lt"/>
              </a:defRPr>
            </a:lvl1pPr>
          </a:lstStyle>
          <a:p>
            <a:r>
              <a:rPr lang="en-US" noProof="0"/>
              <a:t>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311904" y="4650539"/>
            <a:ext cx="3401478" cy="1192038"/>
          </a:xfrm>
          <a:solidFill>
            <a:schemeClr val="tx1"/>
          </a:solidFill>
        </p:spPr>
        <p:txBody>
          <a:bodyPr lIns="252000" tIns="0" anchor="ctr"/>
          <a:lstStyle>
            <a:lvl1pPr marL="0" indent="0" algn="l">
              <a:lnSpc>
                <a:spcPct val="100000"/>
              </a:lnSpc>
              <a:buNone/>
              <a:defRPr sz="1800" i="1">
                <a:solidFill>
                  <a:schemeClr val="bg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Rectangle 6">
            <a:extLst>
              <a:ext uri="{FF2B5EF4-FFF2-40B4-BE49-F238E27FC236}">
                <a16:creationId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Tree>
    <p:extLst>
      <p:ext uri="{BB962C8B-B14F-4D97-AF65-F5344CB8AC3E}">
        <p14:creationId xmlns:p14="http://schemas.microsoft.com/office/powerpoint/2010/main" val="488155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2FF8E-6A52-4931-A0A2-53ACB6F1D9F2}"/>
              </a:ext>
            </a:extLst>
          </p:cNvPr>
          <p:cNvSpPr>
            <a:spLocks noGrp="1"/>
          </p:cNvSpPr>
          <p:nvPr>
            <p:ph type="title"/>
          </p:nvPr>
        </p:nvSpPr>
        <p:spPr>
          <a:xfrm>
            <a:off x="396240" y="212725"/>
            <a:ext cx="11038840" cy="779463"/>
          </a:xfrm>
        </p:spPr>
        <p:txBody>
          <a:bodyPr>
            <a:normAutofit/>
          </a:bodyPr>
          <a:lstStyle>
            <a:lvl1pPr>
              <a:defRPr sz="3600" b="0">
                <a:solidFill>
                  <a:schemeClr val="tx1"/>
                </a:solidFill>
                <a:latin typeface="+mn-lt"/>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059447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1"/>
            <a:ext cx="10363200" cy="1470025"/>
          </a:xfrm>
        </p:spPr>
        <p:txBody>
          <a:bodyPr/>
          <a:lstStyle/>
          <a:p>
            <a:r>
              <a:rPr lang="en-US"/>
              <a:t>Click to edit Master title style</a:t>
            </a:r>
            <a:endParaRPr lang="fa-I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a-IR"/>
          </a:p>
        </p:txBody>
      </p:sp>
      <p:sp>
        <p:nvSpPr>
          <p:cNvPr id="4"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5"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1578741746"/>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cs typeface="A Hamase" panose="00000400000000000000" pitchFamily="2" charset="-78"/>
              </a:defRPr>
            </a:lvl1pPr>
          </a:lstStyle>
          <a:p>
            <a:r>
              <a:rPr lang="en-US"/>
              <a:t>Click to edit Master title style</a:t>
            </a:r>
            <a:endParaRPr lang="fa-IR" dirty="0"/>
          </a:p>
        </p:txBody>
      </p:sp>
      <p:sp>
        <p:nvSpPr>
          <p:cNvPr id="3" name="Content Placeholder 2"/>
          <p:cNvSpPr>
            <a:spLocks noGrp="1"/>
          </p:cNvSpPr>
          <p:nvPr>
            <p:ph idx="1"/>
          </p:nvPr>
        </p:nvSpPr>
        <p:spPr>
          <a:xfrm>
            <a:off x="221673" y="1066800"/>
            <a:ext cx="10825026" cy="5181600"/>
          </a:xfrm>
        </p:spPr>
        <p:txBody>
          <a:bodyPr/>
          <a:lstStyle>
            <a:lvl1pPr algn="just">
              <a:defRPr baseline="0">
                <a:latin typeface="Book Antiqua" panose="02040602050305030304" pitchFamily="18" charset="0"/>
                <a:cs typeface="B Mitra" panose="00000400000000000000" pitchFamily="2" charset="-78"/>
              </a:defRPr>
            </a:lvl1pPr>
            <a:lvl2pPr algn="just">
              <a:defRPr baseline="0">
                <a:latin typeface="Book Antiqua" panose="02040602050305030304" pitchFamily="18" charset="0"/>
                <a:cs typeface="B Mitra" panose="00000400000000000000" pitchFamily="2" charset="-78"/>
              </a:defRPr>
            </a:lvl2pPr>
            <a:lvl3pPr algn="just">
              <a:defRPr baseline="0">
                <a:latin typeface="Book Antiqua" panose="02040602050305030304" pitchFamily="18" charset="0"/>
                <a:cs typeface="B Mitra" panose="00000400000000000000" pitchFamily="2" charset="-78"/>
              </a:defRPr>
            </a:lvl3pPr>
            <a:lvl4pPr algn="just">
              <a:defRPr baseline="0">
                <a:latin typeface="Book Antiqua" panose="02040602050305030304" pitchFamily="18" charset="0"/>
                <a:cs typeface="B Mitra" panose="00000400000000000000" pitchFamily="2" charset="-78"/>
              </a:defRPr>
            </a:lvl4pPr>
            <a:lvl5pPr algn="just">
              <a:defRPr baseline="0">
                <a:latin typeface="Book Antiqua" panose="02040602050305030304" pitchFamily="18" charset="0"/>
                <a:cs typeface="B Mitra" panose="00000400000000000000" pitchFamily="2" charset="-78"/>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a-IR" dirty="0"/>
          </a:p>
        </p:txBody>
      </p:sp>
      <p:sp>
        <p:nvSpPr>
          <p:cNvPr id="6"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3591827083"/>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6"/>
            <a:ext cx="10363200" cy="1362075"/>
          </a:xfrm>
        </p:spPr>
        <p:txBody>
          <a:bodyPr anchor="t"/>
          <a:lstStyle>
            <a:lvl1pPr algn="r">
              <a:defRPr sz="4000" b="1" cap="all"/>
            </a:lvl1pPr>
          </a:lstStyle>
          <a:p>
            <a:r>
              <a:rPr lang="en-US"/>
              <a:t>Click to edit Master title style</a:t>
            </a:r>
            <a:endParaRPr lang="fa-I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5"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9494399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Date Placeholder 4"/>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7" name="Footer Placeholder 5"/>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2916260309"/>
      </p:ext>
    </p:extLst>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a-I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6193373"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8"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830964417"/>
      </p:ext>
    </p:extLst>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300">
                <a:cs typeface="A Hamase" panose="00000400000000000000" pitchFamily="2" charset="-78"/>
              </a:defRPr>
            </a:lvl1pPr>
          </a:lstStyle>
          <a:p>
            <a:r>
              <a:rPr lang="en-US"/>
              <a:t>Click to edit Master title style</a:t>
            </a:r>
            <a:endParaRPr lang="fa-IR" dirty="0"/>
          </a:p>
        </p:txBody>
      </p:sp>
      <p:sp>
        <p:nvSpPr>
          <p:cNvPr id="4" name="Date Placeholder 2"/>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5" name="Footer Placeholder 3"/>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119250502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7F3A6F-0050-41DD-B119-309621D98B82}" type="datetimeFigureOut">
              <a:rPr lang="en-IN" smtClean="0"/>
              <a:t>25-08-2022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212569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3"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1131701710"/>
      </p:ext>
    </p:extLst>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0"/>
            <a:ext cx="4011084" cy="1162051"/>
          </a:xfrm>
        </p:spPr>
        <p:txBody>
          <a:bodyPr anchor="b"/>
          <a:lstStyle>
            <a:lvl1pPr algn="r">
              <a:defRPr sz="2000" b="1"/>
            </a:lvl1pPr>
          </a:lstStyle>
          <a:p>
            <a:r>
              <a:rPr lang="en-US"/>
              <a:t>Click to edit Master title style</a:t>
            </a:r>
            <a:endParaRPr lang="fa-IR"/>
          </a:p>
        </p:txBody>
      </p:sp>
      <p:sp>
        <p:nvSpPr>
          <p:cNvPr id="3" name="Content Placeholder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609606" y="1435104"/>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6"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799455183"/>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r">
              <a:defRPr sz="2000" b="1"/>
            </a:lvl1pPr>
          </a:lstStyle>
          <a:p>
            <a:r>
              <a:rPr lang="en-US"/>
              <a:t>Click to edit Master title style</a:t>
            </a:r>
            <a:endParaRPr lang="fa-IR"/>
          </a:p>
        </p:txBody>
      </p:sp>
      <p:sp>
        <p:nvSpPr>
          <p:cNvPr id="3" name="Picture Placeholder 2"/>
          <p:cNvSpPr>
            <a:spLocks noGrp="1"/>
          </p:cNvSpPr>
          <p:nvPr>
            <p:ph type="pic" idx="1"/>
          </p:nvPr>
        </p:nvSpPr>
        <p:spPr>
          <a:xfrm>
            <a:off x="2389717" y="612775"/>
            <a:ext cx="73152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a-IR"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6"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4200888001"/>
      </p:ext>
    </p:extLst>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p:nvCxnSpPr>
        <p:spPr>
          <a:xfrm>
            <a:off x="571464" y="1428737"/>
            <a:ext cx="11049077" cy="1588"/>
          </a:xfrm>
          <a:prstGeom prst="line">
            <a:avLst/>
          </a:prstGeom>
          <a:ln w="57150"/>
          <a:scene3d>
            <a:camera prst="orthographicFront"/>
            <a:lightRig rig="threePt" dir="t"/>
          </a:scene3d>
          <a:sp3d>
            <a:bevelT w="139700" prst="cross"/>
          </a:sp3d>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6"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3577536532"/>
      </p:ext>
    </p:extLst>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4"/>
            <a:ext cx="2743200" cy="5851525"/>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609600" y="274644"/>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5" name="Footer Placeholder 4"/>
          <p:cNvSpPr>
            <a:spLocks noGrp="1"/>
          </p:cNvSpPr>
          <p:nvPr>
            <p:ph type="ftr" sz="quarter" idx="11"/>
          </p:nvPr>
        </p:nvSpPr>
        <p:spPr>
          <a:xfrm>
            <a:off x="4165600" y="6356356"/>
            <a:ext cx="3860800" cy="365125"/>
          </a:xfrm>
          <a:prstGeom prst="rect">
            <a:avLst/>
          </a:prstGeom>
        </p:spPr>
        <p:txBody>
          <a:bodyPr/>
          <a:lstStyle>
            <a:lvl1pPr>
              <a:defRPr/>
            </a:lvl1pPr>
          </a:lstStyle>
          <a:p>
            <a:endParaRPr lang="fa-IR"/>
          </a:p>
        </p:txBody>
      </p:sp>
    </p:spTree>
    <p:extLst>
      <p:ext uri="{BB962C8B-B14F-4D97-AF65-F5344CB8AC3E}">
        <p14:creationId xmlns:p14="http://schemas.microsoft.com/office/powerpoint/2010/main" val="3678741055"/>
      </p:ext>
    </p:extLst>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9956800" cy="533400"/>
          </a:xfrm>
        </p:spPr>
        <p:txBody>
          <a:bodyPr/>
          <a:lstStyle/>
          <a:p>
            <a:r>
              <a:rPr lang="en-US"/>
              <a:t>Click to edit Master title style</a:t>
            </a:r>
          </a:p>
        </p:txBody>
      </p:sp>
      <p:sp>
        <p:nvSpPr>
          <p:cNvPr id="3" name="Table Placeholder 2"/>
          <p:cNvSpPr>
            <a:spLocks noGrp="1"/>
          </p:cNvSpPr>
          <p:nvPr>
            <p:ph type="tbl" idx="1"/>
          </p:nvPr>
        </p:nvSpPr>
        <p:spPr>
          <a:xfrm>
            <a:off x="711200" y="1412881"/>
            <a:ext cx="10972800" cy="5026025"/>
          </a:xfrm>
        </p:spPr>
        <p:txBody>
          <a:bodyPr/>
          <a:lstStyle/>
          <a:p>
            <a:pPr lvl="0"/>
            <a:r>
              <a:rPr lang="en-US" noProof="0"/>
              <a:t>Click icon to add table</a:t>
            </a:r>
          </a:p>
        </p:txBody>
      </p:sp>
      <p:sp>
        <p:nvSpPr>
          <p:cNvPr id="4" name="Rectangle 9"/>
          <p:cNvSpPr>
            <a:spLocks noGrp="1" noChangeArrowheads="1"/>
          </p:cNvSpPr>
          <p:nvPr>
            <p:ph type="dt" sz="half" idx="10"/>
          </p:nvPr>
        </p:nvSpPr>
        <p:spPr>
          <a:xfrm>
            <a:off x="8737600" y="6356356"/>
            <a:ext cx="2844800" cy="365125"/>
          </a:xfrm>
          <a:prstGeom prst="rect">
            <a:avLst/>
          </a:prstGeom>
        </p:spPr>
        <p:txBody>
          <a:bodyPr/>
          <a:lstStyle>
            <a:lvl1pPr>
              <a:defRPr/>
            </a:lvl1pPr>
          </a:lstStyle>
          <a:p>
            <a:fld id="{2368DF70-3BBA-4EA9-9FF1-DAE152A01317}" type="datetimeFigureOut">
              <a:rPr lang="fa-IR" smtClean="0"/>
              <a:t>28/01/1444</a:t>
            </a:fld>
            <a:endParaRPr lang="fa-IR"/>
          </a:p>
        </p:txBody>
      </p:sp>
      <p:sp>
        <p:nvSpPr>
          <p:cNvPr id="5" name="Rectangle 10"/>
          <p:cNvSpPr>
            <a:spLocks noGrp="1" noChangeArrowheads="1"/>
          </p:cNvSpPr>
          <p:nvPr>
            <p:ph type="ftr" sz="quarter" idx="11"/>
          </p:nvPr>
        </p:nvSpPr>
        <p:spPr>
          <a:xfrm>
            <a:off x="4165600" y="6356356"/>
            <a:ext cx="3860800" cy="365125"/>
          </a:xfrm>
          <a:prstGeom prst="rect">
            <a:avLst/>
          </a:prstGeom>
        </p:spPr>
        <p:txBody>
          <a:bodyPr/>
          <a:lstStyle>
            <a:lvl1pPr>
              <a:defRPr/>
            </a:lvl1pPr>
          </a:lstStyle>
          <a:p>
            <a:endParaRPr lang="fa-IR"/>
          </a:p>
        </p:txBody>
      </p:sp>
      <p:sp>
        <p:nvSpPr>
          <p:cNvPr id="6" name="Rectangle 11"/>
          <p:cNvSpPr>
            <a:spLocks noGrp="1" noChangeArrowheads="1"/>
          </p:cNvSpPr>
          <p:nvPr>
            <p:ph type="sldNum" sz="quarter" idx="12"/>
          </p:nvPr>
        </p:nvSpPr>
        <p:spPr>
          <a:xfrm>
            <a:off x="71973" y="6524627"/>
            <a:ext cx="935567" cy="274639"/>
          </a:xfrm>
          <a:prstGeom prst="rect">
            <a:avLst/>
          </a:prstGeom>
        </p:spPr>
        <p:txBody>
          <a:bodyPr/>
          <a:lstStyle>
            <a:lvl1pPr>
              <a:defRPr>
                <a:latin typeface="Arial" charset="0"/>
                <a:cs typeface="Arial" charset="0"/>
              </a:defRPr>
            </a:lvl1pPr>
          </a:lstStyle>
          <a:p>
            <a:fld id="{485730B5-15A1-4FA5-A772-11C3DDA2D16B}" type="slidenum">
              <a:rPr lang="fa-IR" smtClean="0"/>
              <a:t>‹#›</a:t>
            </a:fld>
            <a:endParaRPr lang="fa-IR"/>
          </a:p>
        </p:txBody>
      </p:sp>
    </p:spTree>
    <p:extLst>
      <p:ext uri="{BB962C8B-B14F-4D97-AF65-F5344CB8AC3E}">
        <p14:creationId xmlns:p14="http://schemas.microsoft.com/office/powerpoint/2010/main" val="281008152"/>
      </p:ext>
    </p:extLst>
  </p:cSld>
  <p:clrMapOvr>
    <a:masterClrMapping/>
  </p:clrMapOvr>
  <p:transition spd="med">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02169" y="228607"/>
            <a:ext cx="11387667" cy="5870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06400" y="6245226"/>
            <a:ext cx="3048000" cy="476251"/>
          </a:xfrm>
          <a:prstGeom prst="rect">
            <a:avLst/>
          </a:prstGeom>
        </p:spPr>
        <p:txBody>
          <a:bodyPr/>
          <a:lstStyle>
            <a:lvl1pPr>
              <a:defRPr/>
            </a:lvl1pPr>
          </a:lstStyle>
          <a:p>
            <a:fld id="{2368DF70-3BBA-4EA9-9FF1-DAE152A01317}" type="datetimeFigureOut">
              <a:rPr lang="fa-IR" smtClean="0"/>
              <a:t>28/01/1444</a:t>
            </a:fld>
            <a:endParaRPr lang="fa-IR"/>
          </a:p>
        </p:txBody>
      </p:sp>
      <p:sp>
        <p:nvSpPr>
          <p:cNvPr id="4" name="Footer Placeholder 3"/>
          <p:cNvSpPr>
            <a:spLocks noGrp="1"/>
          </p:cNvSpPr>
          <p:nvPr>
            <p:ph type="ftr" sz="quarter" idx="11"/>
          </p:nvPr>
        </p:nvSpPr>
        <p:spPr>
          <a:xfrm>
            <a:off x="4165600" y="6245226"/>
            <a:ext cx="3860800" cy="476251"/>
          </a:xfrm>
          <a:prstGeom prst="rect">
            <a:avLst/>
          </a:prstGeom>
        </p:spPr>
        <p:txBody>
          <a:bodyPr/>
          <a:lstStyle>
            <a:lvl1pPr>
              <a:defRPr/>
            </a:lvl1pPr>
          </a:lstStyle>
          <a:p>
            <a:endParaRPr lang="fa-IR"/>
          </a:p>
        </p:txBody>
      </p:sp>
      <p:sp>
        <p:nvSpPr>
          <p:cNvPr id="5" name="Slide Number Placeholder 4"/>
          <p:cNvSpPr>
            <a:spLocks noGrp="1"/>
          </p:cNvSpPr>
          <p:nvPr>
            <p:ph type="sldNum" sz="quarter" idx="12"/>
          </p:nvPr>
        </p:nvSpPr>
        <p:spPr>
          <a:xfrm>
            <a:off x="8737600" y="6245226"/>
            <a:ext cx="3048000" cy="476251"/>
          </a:xfrm>
          <a:prstGeom prst="rect">
            <a:avLst/>
          </a:prstGeom>
        </p:spPr>
        <p:txBody>
          <a:bodyPr/>
          <a:lstStyle>
            <a:lvl1pPr>
              <a:defRPr>
                <a:latin typeface="Arial" charset="0"/>
                <a:cs typeface="Arial" charset="0"/>
              </a:defRPr>
            </a:lvl1pPr>
          </a:lstStyle>
          <a:p>
            <a:fld id="{485730B5-15A1-4FA5-A772-11C3DDA2D16B}" type="slidenum">
              <a:rPr lang="fa-IR" smtClean="0"/>
              <a:t>‹#›</a:t>
            </a:fld>
            <a:endParaRPr lang="fa-IR"/>
          </a:p>
        </p:txBody>
      </p:sp>
    </p:spTree>
    <p:extLst>
      <p:ext uri="{BB962C8B-B14F-4D97-AF65-F5344CB8AC3E}">
        <p14:creationId xmlns:p14="http://schemas.microsoft.com/office/powerpoint/2010/main" val="4848827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816320" y="1128714"/>
            <a:ext cx="10106880" cy="51800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522863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841779" y="6492226"/>
            <a:ext cx="2844927" cy="365779"/>
          </a:xfrm>
          <a:prstGeom prst="rect">
            <a:avLst/>
          </a:prstGeom>
        </p:spPr>
        <p:txBody>
          <a:bodyPr/>
          <a:lstStyle>
            <a:lvl1pPr algn="just" rtl="1">
              <a:defRPr>
                <a:solidFill>
                  <a:schemeClr val="bg1"/>
                </a:solidFill>
              </a:defRPr>
            </a:lvl1pPr>
          </a:lstStyle>
          <a:p>
            <a:fld id="{485730B5-15A1-4FA5-A772-11C3DDA2D16B}" type="slidenum">
              <a:rPr lang="fa-IR" smtClean="0"/>
              <a:t>‹#›</a:t>
            </a:fld>
            <a:endParaRPr lang="fa-IR"/>
          </a:p>
        </p:txBody>
      </p:sp>
    </p:spTree>
    <p:extLst>
      <p:ext uri="{BB962C8B-B14F-4D97-AF65-F5344CB8AC3E}">
        <p14:creationId xmlns:p14="http://schemas.microsoft.com/office/powerpoint/2010/main" val="11356696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737600" y="6356356"/>
            <a:ext cx="2844800" cy="365125"/>
          </a:xfrm>
          <a:prstGeom prst="rect">
            <a:avLst/>
          </a:prstGeom>
        </p:spPr>
        <p:txBody>
          <a:bodyPr/>
          <a:lstStyle/>
          <a:p>
            <a:fld id="{2368DF70-3BBA-4EA9-9FF1-DAE152A01317}" type="datetimeFigureOut">
              <a:rPr lang="fa-IR" smtClean="0"/>
              <a:t>28/01/1444</a:t>
            </a:fld>
            <a:endParaRPr lang="fa-IR"/>
          </a:p>
        </p:txBody>
      </p:sp>
      <p:sp>
        <p:nvSpPr>
          <p:cNvPr id="4" name="Footer Placeholder 3"/>
          <p:cNvSpPr>
            <a:spLocks noGrp="1"/>
          </p:cNvSpPr>
          <p:nvPr>
            <p:ph type="ftr" sz="quarter" idx="11"/>
          </p:nvPr>
        </p:nvSpPr>
        <p:spPr>
          <a:xfrm>
            <a:off x="4165600" y="6356356"/>
            <a:ext cx="3860800" cy="365125"/>
          </a:xfrm>
          <a:prstGeom prst="rect">
            <a:avLst/>
          </a:prstGeom>
        </p:spPr>
        <p:txBody>
          <a:bodyPr/>
          <a:lstStyle/>
          <a:p>
            <a:endParaRPr lang="fa-IR"/>
          </a:p>
        </p:txBody>
      </p:sp>
    </p:spTree>
    <p:extLst>
      <p:ext uri="{BB962C8B-B14F-4D97-AF65-F5344CB8AC3E}">
        <p14:creationId xmlns:p14="http://schemas.microsoft.com/office/powerpoint/2010/main" val="3670713596"/>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7F3A6F-0050-41DD-B119-309621D98B82}" type="datetimeFigureOut">
              <a:rPr lang="en-IN" smtClean="0"/>
              <a:t>25-08-2022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18176401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54480093"/>
      </p:ext>
    </p:extLst>
  </p:cSld>
  <p:clrMapOvr>
    <a:masterClrMapping/>
  </p:clrMapOvr>
  <p:transition>
    <p:pull dir="d"/>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2"/>
        <p:cNvGrpSpPr/>
        <p:nvPr/>
      </p:nvGrpSpPr>
      <p:grpSpPr>
        <a:xfrm>
          <a:off x="0" y="0"/>
          <a:ext cx="0" cy="0"/>
          <a:chOff x="0" y="0"/>
          <a:chExt cx="0" cy="0"/>
        </a:xfrm>
      </p:grpSpPr>
      <p:sp>
        <p:nvSpPr>
          <p:cNvPr id="23" name="Google Shape;23;p5"/>
          <p:cNvSpPr/>
          <p:nvPr/>
        </p:nvSpPr>
        <p:spPr>
          <a:xfrm>
            <a:off x="33" y="6636000"/>
            <a:ext cx="12192000" cy="222000"/>
          </a:xfrm>
          <a:prstGeom prst="rect">
            <a:avLst/>
          </a:prstGeom>
          <a:solidFill>
            <a:schemeClr val="accent1"/>
          </a:solidFill>
          <a:ln>
            <a:noFill/>
          </a:ln>
        </p:spPr>
        <p:txBody>
          <a:bodyPr spcFirstLastPara="1" wrap="square" lIns="121900" tIns="121900" rIns="121900" bIns="12190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dirty="0">
              <a:ln>
                <a:noFill/>
              </a:ln>
              <a:solidFill>
                <a:prstClr val="black"/>
              </a:solidFill>
              <a:effectLst/>
              <a:uLnTx/>
              <a:uFillTx/>
              <a:latin typeface="Verdana"/>
              <a:ea typeface="+mn-ea"/>
              <a:cs typeface="B Mitra" panose="00000400000000000000" pitchFamily="2" charset="-78"/>
            </a:endParaRPr>
          </a:p>
        </p:txBody>
      </p:sp>
      <p:sp>
        <p:nvSpPr>
          <p:cNvPr id="24" name="Google Shape;24;p5"/>
          <p:cNvSpPr txBox="1">
            <a:spLocks noGrp="1"/>
          </p:cNvSpPr>
          <p:nvPr>
            <p:ph type="title"/>
          </p:nvPr>
        </p:nvSpPr>
        <p:spPr>
          <a:xfrm>
            <a:off x="609600" y="0"/>
            <a:ext cx="10972800" cy="1295600"/>
          </a:xfrm>
          <a:prstGeom prst="rect">
            <a:avLst/>
          </a:prstGeom>
        </p:spPr>
        <p:txBody>
          <a:bodyPr spcFirstLastPara="1" wrap="square" lIns="91425" tIns="91425" rIns="91425" bIns="91425" anchor="ctr" anchorCtr="0">
            <a:noAutofit/>
          </a:bodyPr>
          <a:lstStyle>
            <a:lvl1pPr lvl="0" algn="ctr">
              <a:spcBef>
                <a:spcPts val="0"/>
              </a:spcBef>
              <a:spcAft>
                <a:spcPts val="0"/>
              </a:spcAft>
              <a:buClr>
                <a:srgbClr val="F3F3F3"/>
              </a:buClr>
              <a:buSzPts val="2400"/>
              <a:buNone/>
              <a:defRPr sz="3200" b="1">
                <a:solidFill>
                  <a:srgbClr val="F3F3F3"/>
                </a:solidFill>
                <a:cs typeface="B Traffic" panose="00000400000000000000" pitchFamily="2" charset="-78"/>
              </a:defRPr>
            </a:lvl1pPr>
            <a:lvl2pPr lvl="1" algn="ctr">
              <a:spcBef>
                <a:spcPts val="0"/>
              </a:spcBef>
              <a:spcAft>
                <a:spcPts val="0"/>
              </a:spcAft>
              <a:buClr>
                <a:srgbClr val="999999"/>
              </a:buClr>
              <a:buSzPts val="2400"/>
              <a:buNone/>
              <a:defRPr sz="3200" b="0">
                <a:solidFill>
                  <a:srgbClr val="999999"/>
                </a:solidFill>
              </a:defRPr>
            </a:lvl2pPr>
            <a:lvl3pPr lvl="2" algn="ctr">
              <a:spcBef>
                <a:spcPts val="0"/>
              </a:spcBef>
              <a:spcAft>
                <a:spcPts val="0"/>
              </a:spcAft>
              <a:buClr>
                <a:srgbClr val="999999"/>
              </a:buClr>
              <a:buSzPts val="2400"/>
              <a:buNone/>
              <a:defRPr sz="3200" b="0">
                <a:solidFill>
                  <a:srgbClr val="999999"/>
                </a:solidFill>
              </a:defRPr>
            </a:lvl3pPr>
            <a:lvl4pPr lvl="3" algn="ctr">
              <a:spcBef>
                <a:spcPts val="0"/>
              </a:spcBef>
              <a:spcAft>
                <a:spcPts val="0"/>
              </a:spcAft>
              <a:buClr>
                <a:srgbClr val="999999"/>
              </a:buClr>
              <a:buSzPts val="2400"/>
              <a:buNone/>
              <a:defRPr sz="3200" b="0">
                <a:solidFill>
                  <a:srgbClr val="999999"/>
                </a:solidFill>
              </a:defRPr>
            </a:lvl4pPr>
            <a:lvl5pPr lvl="4" algn="ctr">
              <a:spcBef>
                <a:spcPts val="0"/>
              </a:spcBef>
              <a:spcAft>
                <a:spcPts val="0"/>
              </a:spcAft>
              <a:buClr>
                <a:srgbClr val="999999"/>
              </a:buClr>
              <a:buSzPts val="2400"/>
              <a:buNone/>
              <a:defRPr sz="3200" b="0">
                <a:solidFill>
                  <a:srgbClr val="999999"/>
                </a:solidFill>
              </a:defRPr>
            </a:lvl5pPr>
            <a:lvl6pPr lvl="5" algn="ctr">
              <a:spcBef>
                <a:spcPts val="0"/>
              </a:spcBef>
              <a:spcAft>
                <a:spcPts val="0"/>
              </a:spcAft>
              <a:buClr>
                <a:srgbClr val="999999"/>
              </a:buClr>
              <a:buSzPts val="2400"/>
              <a:buNone/>
              <a:defRPr sz="3200" b="0">
                <a:solidFill>
                  <a:srgbClr val="999999"/>
                </a:solidFill>
              </a:defRPr>
            </a:lvl6pPr>
            <a:lvl7pPr lvl="6" algn="ctr">
              <a:spcBef>
                <a:spcPts val="0"/>
              </a:spcBef>
              <a:spcAft>
                <a:spcPts val="0"/>
              </a:spcAft>
              <a:buClr>
                <a:srgbClr val="999999"/>
              </a:buClr>
              <a:buSzPts val="2400"/>
              <a:buNone/>
              <a:defRPr sz="3200" b="0">
                <a:solidFill>
                  <a:srgbClr val="999999"/>
                </a:solidFill>
              </a:defRPr>
            </a:lvl7pPr>
            <a:lvl8pPr lvl="7" algn="ctr">
              <a:spcBef>
                <a:spcPts val="0"/>
              </a:spcBef>
              <a:spcAft>
                <a:spcPts val="0"/>
              </a:spcAft>
              <a:buClr>
                <a:srgbClr val="999999"/>
              </a:buClr>
              <a:buSzPts val="2400"/>
              <a:buNone/>
              <a:defRPr sz="3200" b="0">
                <a:solidFill>
                  <a:srgbClr val="999999"/>
                </a:solidFill>
              </a:defRPr>
            </a:lvl8pPr>
            <a:lvl9pPr lvl="8" algn="ctr">
              <a:spcBef>
                <a:spcPts val="0"/>
              </a:spcBef>
              <a:spcAft>
                <a:spcPts val="0"/>
              </a:spcAft>
              <a:buClr>
                <a:srgbClr val="999999"/>
              </a:buClr>
              <a:buSzPts val="2400"/>
              <a:buNone/>
              <a:defRPr sz="3200" b="0">
                <a:solidFill>
                  <a:srgbClr val="999999"/>
                </a:solidFill>
              </a:defRPr>
            </a:lvl9pPr>
          </a:lstStyle>
          <a:p>
            <a:r>
              <a:rPr lang="en-US"/>
              <a:t>Click to edit Master title style</a:t>
            </a:r>
            <a:endParaRPr/>
          </a:p>
        </p:txBody>
      </p:sp>
      <p:sp>
        <p:nvSpPr>
          <p:cNvPr id="25" name="Google Shape;25;p5"/>
          <p:cNvSpPr txBox="1">
            <a:spLocks noGrp="1"/>
          </p:cNvSpPr>
          <p:nvPr>
            <p:ph type="body" idx="1"/>
          </p:nvPr>
        </p:nvSpPr>
        <p:spPr>
          <a:xfrm>
            <a:off x="618979" y="1600200"/>
            <a:ext cx="10954043" cy="4837600"/>
          </a:xfrm>
          <a:prstGeom prst="rect">
            <a:avLst/>
          </a:prstGeom>
        </p:spPr>
        <p:txBody>
          <a:bodyPr spcFirstLastPara="1" wrap="square" lIns="91425" tIns="91425" rIns="91425" bIns="91425" anchor="t" anchorCtr="0">
            <a:noAutofit/>
          </a:bodyPr>
          <a:lstStyle>
            <a:lvl1pPr marL="609585" lvl="0" indent="-507987" algn="just" rtl="1">
              <a:spcBef>
                <a:spcPts val="800"/>
              </a:spcBef>
              <a:spcAft>
                <a:spcPts val="0"/>
              </a:spcAft>
              <a:buSzPts val="2400"/>
              <a:buChar char="◈"/>
              <a:defRPr b="1">
                <a:latin typeface="Century" panose="02040604050505020304" pitchFamily="18" charset="0"/>
                <a:cs typeface="B Mitra" panose="00000400000000000000" pitchFamily="2" charset="-78"/>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507987">
              <a:spcBef>
                <a:spcPts val="0"/>
              </a:spcBef>
              <a:spcAft>
                <a:spcPts val="0"/>
              </a:spcAft>
              <a:buSzPts val="2400"/>
              <a:buChar char="●"/>
              <a:defRPr/>
            </a:lvl4pPr>
            <a:lvl5pPr marL="3047924" lvl="4" indent="-507987">
              <a:spcBef>
                <a:spcPts val="0"/>
              </a:spcBef>
              <a:spcAft>
                <a:spcPts val="0"/>
              </a:spcAft>
              <a:buSzPts val="2400"/>
              <a:buChar char="○"/>
              <a:defRPr/>
            </a:lvl5pPr>
            <a:lvl6pPr marL="3657509" lvl="5" indent="-507987">
              <a:spcBef>
                <a:spcPts val="0"/>
              </a:spcBef>
              <a:spcAft>
                <a:spcPts val="0"/>
              </a:spcAft>
              <a:buSzPts val="2400"/>
              <a:buChar char="■"/>
              <a:defRPr/>
            </a:lvl6pPr>
            <a:lvl7pPr marL="4267093" lvl="6" indent="-507987">
              <a:spcBef>
                <a:spcPts val="0"/>
              </a:spcBef>
              <a:spcAft>
                <a:spcPts val="0"/>
              </a:spcAft>
              <a:buSzPts val="2400"/>
              <a:buChar char="●"/>
              <a:defRPr/>
            </a:lvl7pPr>
            <a:lvl8pPr marL="4876678" lvl="7" indent="-507987">
              <a:spcBef>
                <a:spcPts val="0"/>
              </a:spcBef>
              <a:spcAft>
                <a:spcPts val="0"/>
              </a:spcAft>
              <a:buSzPts val="2400"/>
              <a:buChar char="○"/>
              <a:defRPr/>
            </a:lvl8pPr>
            <a:lvl9pPr marL="5486263" lvl="8" indent="-507987">
              <a:spcBef>
                <a:spcPts val="0"/>
              </a:spcBef>
              <a:spcAft>
                <a:spcPts val="0"/>
              </a:spcAft>
              <a:buSzPts val="2400"/>
              <a:buChar char="■"/>
              <a:defRPr/>
            </a:lvl9pPr>
          </a:lstStyle>
          <a:p>
            <a:pPr lvl="0"/>
            <a:r>
              <a:rPr lang="en-US"/>
              <a:t>Edit Master text styles</a:t>
            </a:r>
          </a:p>
        </p:txBody>
      </p:sp>
      <p:cxnSp>
        <p:nvCxnSpPr>
          <p:cNvPr id="26" name="Google Shape;26;p5"/>
          <p:cNvCxnSpPr/>
          <p:nvPr/>
        </p:nvCxnSpPr>
        <p:spPr>
          <a:xfrm>
            <a:off x="4038200" y="1295408"/>
            <a:ext cx="4115600" cy="0"/>
          </a:xfrm>
          <a:prstGeom prst="straightConnector1">
            <a:avLst/>
          </a:prstGeom>
          <a:noFill/>
          <a:ln w="19050" cap="flat" cmpd="sng">
            <a:solidFill>
              <a:schemeClr val="accent1"/>
            </a:solidFill>
            <a:prstDash val="solid"/>
            <a:round/>
            <a:headEnd type="none" w="med" len="med"/>
            <a:tailEnd type="none" w="med" len="med"/>
          </a:ln>
        </p:spPr>
      </p:cxnSp>
      <p:sp>
        <p:nvSpPr>
          <p:cNvPr id="27" name="Google Shape;27;p5"/>
          <p:cNvSpPr txBox="1">
            <a:spLocks noGrp="1"/>
          </p:cNvSpPr>
          <p:nvPr>
            <p:ph type="sldNum" idx="12"/>
          </p:nvPr>
        </p:nvSpPr>
        <p:spPr>
          <a:xfrm>
            <a:off x="5730200" y="6231535"/>
            <a:ext cx="7316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485730B5-15A1-4FA5-A772-11C3DDA2D16B}" type="slidenum">
              <a:rPr lang="fa-IR" smtClean="0"/>
              <a:t>‹#›</a:t>
            </a:fld>
            <a:endParaRPr lang="fa-IR"/>
          </a:p>
        </p:txBody>
      </p:sp>
    </p:spTree>
    <p:extLst>
      <p:ext uri="{BB962C8B-B14F-4D97-AF65-F5344CB8AC3E}">
        <p14:creationId xmlns:p14="http://schemas.microsoft.com/office/powerpoint/2010/main" val="32586709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1_Title Slide">
    <p:bg bwMode="auto">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54ED587-2D2F-4D3F-B55B-C64465AB4EC5}"/>
              </a:ext>
            </a:extLst>
          </p:cNvPr>
          <p:cNvSpPr/>
          <p:nvPr/>
        </p:nvSpPr>
        <p:spPr>
          <a:xfrm>
            <a:off x="69274" y="66963"/>
            <a:ext cx="9911201" cy="67273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anchor="b"/>
          <a:lstStyle>
            <a:lvl1pPr algn="r">
              <a:lnSpc>
                <a:spcPts val="5000"/>
              </a:lnSpc>
              <a:defRPr sz="6000" b="1" cap="all" spc="-300" baseline="0">
                <a:solidFill>
                  <a:schemeClr val="bg1"/>
                </a:solidFill>
                <a:latin typeface="+mj-lt"/>
              </a:defRPr>
            </a:lvl1pPr>
          </a:lstStyle>
          <a:p>
            <a:r>
              <a:rPr lang="en-US" noProof="0"/>
              <a:t>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Rectangle 6">
            <a:extLst>
              <a:ext uri="{FF2B5EF4-FFF2-40B4-BE49-F238E27FC236}">
                <a16:creationId xmlns:a16="http://schemas.microsoft.com/office/drawing/2014/main" id="{756F2950-BBCB-4A53-9EAC-D714777B8FA2}"/>
              </a:ext>
            </a:extLst>
          </p:cNvPr>
          <p:cNvSpPr/>
          <p:nvPr/>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8" name="Rectangle 7">
            <a:extLst>
              <a:ext uri="{FF2B5EF4-FFF2-40B4-BE49-F238E27FC236}">
                <a16:creationId xmlns:a16="http://schemas.microsoft.com/office/drawing/2014/main" id="{D5253865-24CF-4EF5-92A5-F64EB9ABC8B7}"/>
              </a:ext>
            </a:extLst>
          </p:cNvPr>
          <p:cNvSpPr/>
          <p:nvPr/>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11" name="Rectangle 10">
            <a:extLst>
              <a:ext uri="{FF2B5EF4-FFF2-40B4-BE49-F238E27FC236}">
                <a16:creationId xmlns:a16="http://schemas.microsoft.com/office/drawing/2014/main" id="{BBE19773-9B6A-4A2C-95A5-69A3788C2D94}"/>
              </a:ext>
            </a:extLst>
          </p:cNvPr>
          <p:cNvSpPr/>
          <p:nvPr/>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5" name="Slide Number Placeholder 4">
            <a:extLst>
              <a:ext uri="{FF2B5EF4-FFF2-40B4-BE49-F238E27FC236}">
                <a16:creationId xmlns:a16="http://schemas.microsoft.com/office/drawing/2014/main" id="{E798A99C-9485-48F0-8E1E-227AD1348A45}"/>
              </a:ext>
            </a:extLst>
          </p:cNvPr>
          <p:cNvSpPr>
            <a:spLocks noGrp="1"/>
          </p:cNvSpPr>
          <p:nvPr>
            <p:ph type="sldNum" sz="quarter" idx="11"/>
          </p:nvPr>
        </p:nvSpPr>
        <p:spPr>
          <a:xfrm>
            <a:off x="11333019" y="6363855"/>
            <a:ext cx="858982" cy="350981"/>
          </a:xfrm>
          <a:prstGeom prst="rect">
            <a:avLst/>
          </a:prstGeom>
        </p:spPr>
        <p:txBody>
          <a:bodyPr/>
          <a:lstStyle/>
          <a:p>
            <a:fld id="{485730B5-15A1-4FA5-A772-11C3DDA2D16B}" type="slidenum">
              <a:rPr lang="fa-IR" smtClean="0"/>
              <a:t>‹#›</a:t>
            </a:fld>
            <a:endParaRPr lang="fa-IR"/>
          </a:p>
        </p:txBody>
      </p:sp>
    </p:spTree>
    <p:extLst>
      <p:ext uri="{BB962C8B-B14F-4D97-AF65-F5344CB8AC3E}">
        <p14:creationId xmlns:p14="http://schemas.microsoft.com/office/powerpoint/2010/main" val="3181133960"/>
      </p:ext>
    </p:extLst>
  </p:cSld>
  <p:clrMapOvr>
    <a:masterClrMapping/>
  </p:clrMapOvr>
  <p:transition>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Slide with Large Image">
    <p:bg>
      <p:bgPr>
        <a:solidFill>
          <a:schemeClr val="bg1"/>
        </a:solidFill>
        <a:effectLst/>
      </p:bgPr>
    </p:bg>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069FFAE5-B16E-4571-88F7-52FA5354B1A1}"/>
              </a:ext>
            </a:extLst>
          </p:cNvPr>
          <p:cNvSpPr>
            <a:spLocks noGrp="1"/>
          </p:cNvSpPr>
          <p:nvPr>
            <p:ph type="pic" sz="quarter" idx="13" hasCustomPrompt="1"/>
          </p:nvPr>
        </p:nvSpPr>
        <p:spPr>
          <a:xfrm>
            <a:off x="69273" y="63691"/>
            <a:ext cx="9911201" cy="6727346"/>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anchor="b"/>
          <a:lstStyle>
            <a:lvl1pPr algn="r">
              <a:lnSpc>
                <a:spcPts val="5000"/>
              </a:lnSpc>
              <a:defRPr sz="6000" b="1" cap="all" spc="-300" baseline="0">
                <a:solidFill>
                  <a:schemeClr val="bg1"/>
                </a:solidFill>
                <a:latin typeface="+mj-lt"/>
              </a:defRPr>
            </a:lvl1pPr>
          </a:lstStyle>
          <a:p>
            <a:r>
              <a:rPr lang="en-US" noProof="0"/>
              <a:t>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7" name="Rectangle 6">
            <a:extLst>
              <a:ext uri="{FF2B5EF4-FFF2-40B4-BE49-F238E27FC236}">
                <a16:creationId xmlns:a16="http://schemas.microsoft.com/office/drawing/2014/main" id="{756F2950-BBCB-4A53-9EAC-D714777B8FA2}"/>
              </a:ext>
            </a:extLst>
          </p:cNvPr>
          <p:cNvSpPr/>
          <p:nvPr/>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8" name="Rectangle 7">
            <a:extLst>
              <a:ext uri="{FF2B5EF4-FFF2-40B4-BE49-F238E27FC236}">
                <a16:creationId xmlns:a16="http://schemas.microsoft.com/office/drawing/2014/main" id="{D5253865-24CF-4EF5-92A5-F64EB9ABC8B7}"/>
              </a:ext>
            </a:extLst>
          </p:cNvPr>
          <p:cNvSpPr/>
          <p:nvPr/>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11" name="Rectangle 10">
            <a:extLst>
              <a:ext uri="{FF2B5EF4-FFF2-40B4-BE49-F238E27FC236}">
                <a16:creationId xmlns:a16="http://schemas.microsoft.com/office/drawing/2014/main" id="{BBE19773-9B6A-4A2C-95A5-69A3788C2D94}"/>
              </a:ext>
            </a:extLst>
          </p:cNvPr>
          <p:cNvSpPr/>
          <p:nvPr/>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5" name="Slide Number Placeholder 4">
            <a:extLst>
              <a:ext uri="{FF2B5EF4-FFF2-40B4-BE49-F238E27FC236}">
                <a16:creationId xmlns:a16="http://schemas.microsoft.com/office/drawing/2014/main" id="{E798A99C-9485-48F0-8E1E-227AD1348A45}"/>
              </a:ext>
            </a:extLst>
          </p:cNvPr>
          <p:cNvSpPr>
            <a:spLocks noGrp="1"/>
          </p:cNvSpPr>
          <p:nvPr>
            <p:ph type="sldNum" sz="quarter" idx="11"/>
          </p:nvPr>
        </p:nvSpPr>
        <p:spPr>
          <a:xfrm>
            <a:off x="11333019" y="6363855"/>
            <a:ext cx="858982" cy="350981"/>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a:lvl1pPr>
          </a:lstStyle>
          <a:p>
            <a:fld id="{485730B5-15A1-4FA5-A772-11C3DDA2D16B}" type="slidenum">
              <a:rPr lang="fa-IR" smtClean="0"/>
              <a:t>‹#›</a:t>
            </a:fld>
            <a:endParaRPr lang="fa-IR"/>
          </a:p>
        </p:txBody>
      </p:sp>
    </p:spTree>
    <p:extLst>
      <p:ext uri="{BB962C8B-B14F-4D97-AF65-F5344CB8AC3E}">
        <p14:creationId xmlns:p14="http://schemas.microsoft.com/office/powerpoint/2010/main" val="365850256"/>
      </p:ext>
    </p:extLst>
  </p:cSld>
  <p:clrMapOvr>
    <a:masterClrMapping/>
  </p:clrMapOvr>
  <p:transition>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Photo 2">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3823393" y="1343906"/>
            <a:ext cx="3736800" cy="3933645"/>
          </a:xfrm>
          <a:solidFill>
            <a:schemeClr val="bg1"/>
          </a:solidFill>
        </p:spPr>
        <p:txBody>
          <a:bodyPr lIns="180000" tIns="180000" rIns="18000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a:xfrm>
            <a:off x="432000" y="6356350"/>
            <a:ext cx="4114800" cy="365125"/>
          </a:xfrm>
          <a:prstGeom prst="rect">
            <a:avLst/>
          </a:prstGeom>
        </p:spPr>
        <p:txBody>
          <a:bodyPr/>
          <a:lstStyle/>
          <a:p>
            <a:endParaRPr lang="fa-IR"/>
          </a:p>
        </p:txBody>
      </p:sp>
      <p:sp>
        <p:nvSpPr>
          <p:cNvPr id="5" name="Slide Number Placeholder 4">
            <a:extLst>
              <a:ext uri="{FF2B5EF4-FFF2-40B4-BE49-F238E27FC236}">
                <a16:creationId xmlns:a16="http://schemas.microsoft.com/office/drawing/2014/main" id="{53DA1E79-BA17-41C5-98B7-CFBC5859A512}"/>
              </a:ext>
            </a:extLst>
          </p:cNvPr>
          <p:cNvSpPr>
            <a:spLocks noGrp="1"/>
          </p:cNvSpPr>
          <p:nvPr>
            <p:ph type="sldNum" sz="quarter" idx="34"/>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9" name="Picture Placeholder 6">
            <a:extLst>
              <a:ext uri="{FF2B5EF4-FFF2-40B4-BE49-F238E27FC236}">
                <a16:creationId xmlns:a16="http://schemas.microsoft.com/office/drawing/2014/main" id="{492C2A1D-F7BD-46B6-BC01-15D365ACD50B}"/>
              </a:ext>
            </a:extLst>
          </p:cNvPr>
          <p:cNvSpPr>
            <a:spLocks noGrp="1"/>
          </p:cNvSpPr>
          <p:nvPr>
            <p:ph type="pic" sz="quarter" idx="14" hasCustomPrompt="1"/>
          </p:nvPr>
        </p:nvSpPr>
        <p:spPr>
          <a:xfrm>
            <a:off x="7560193" y="1344803"/>
            <a:ext cx="3737526" cy="3933645"/>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6" name="Title 5">
            <a:extLst>
              <a:ext uri="{FF2B5EF4-FFF2-40B4-BE49-F238E27FC236}">
                <a16:creationId xmlns:a16="http://schemas.microsoft.com/office/drawing/2014/main" id="{7F4F1543-153D-4F77-A4A9-C9BBA1C2052E}"/>
              </a:ext>
            </a:extLst>
          </p:cNvPr>
          <p:cNvSpPr>
            <a:spLocks noGrp="1"/>
          </p:cNvSpPr>
          <p:nvPr>
            <p:ph type="title"/>
          </p:nvPr>
        </p:nvSpPr>
        <p:spPr>
          <a:xfrm>
            <a:off x="432000" y="432000"/>
            <a:ext cx="9131100" cy="432000"/>
          </a:xfrm>
        </p:spPr>
        <p:txBody>
          <a:bodyPr/>
          <a:lstStyle/>
          <a:p>
            <a:r>
              <a:rPr lang="en-US" noProof="0"/>
              <a:t>Click to edit Master title style</a:t>
            </a:r>
          </a:p>
        </p:txBody>
      </p:sp>
      <p:sp>
        <p:nvSpPr>
          <p:cNvPr id="11" name="Subtitle 2">
            <a:extLst>
              <a:ext uri="{FF2B5EF4-FFF2-40B4-BE49-F238E27FC236}">
                <a16:creationId xmlns:a16="http://schemas.microsoft.com/office/drawing/2014/main" id="{9FAA210E-391A-499A-89D5-F222045FD1A4}"/>
              </a:ext>
            </a:extLst>
          </p:cNvPr>
          <p:cNvSpPr>
            <a:spLocks noGrp="1"/>
          </p:cNvSpPr>
          <p:nvPr>
            <p:ph type="body" sz="quarter" idx="32" hasCustomPrompt="1"/>
          </p:nvPr>
        </p:nvSpPr>
        <p:spPr>
          <a:xfrm>
            <a:off x="431800" y="1008000"/>
            <a:ext cx="68959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Tree>
    <p:extLst>
      <p:ext uri="{BB962C8B-B14F-4D97-AF65-F5344CB8AC3E}">
        <p14:creationId xmlns:p14="http://schemas.microsoft.com/office/powerpoint/2010/main" val="3649252379"/>
      </p:ext>
    </p:extLst>
  </p:cSld>
  <p:clrMapOvr>
    <a:masterClrMapping/>
  </p:clrMapOvr>
  <p:transition>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91980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hasCustomPrompt="1"/>
          </p:nvPr>
        </p:nvSpPr>
        <p:spPr>
          <a:xfrm>
            <a:off x="432000" y="1432296"/>
            <a:ext cx="4500000" cy="527076"/>
          </a:xfrm>
          <a:solidFill>
            <a:schemeClr val="tx1"/>
          </a:solidFill>
        </p:spPr>
        <p:txBody>
          <a:bodyPr lIns="180000" tIns="36000" anchor="ctr"/>
          <a:lstStyle>
            <a:lvl1pPr marL="0" indent="0">
              <a:buNone/>
              <a:defRPr sz="2400" b="1" spc="-15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hasCustomPrompt="1"/>
          </p:nvPr>
        </p:nvSpPr>
        <p:spPr>
          <a:xfrm>
            <a:off x="432000" y="2023668"/>
            <a:ext cx="4500000" cy="4168332"/>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hasCustomPrompt="1"/>
          </p:nvPr>
        </p:nvSpPr>
        <p:spPr>
          <a:xfrm>
            <a:off x="5129800" y="1433105"/>
            <a:ext cx="4500000" cy="525283"/>
          </a:xfrm>
          <a:solidFill>
            <a:schemeClr val="tx1"/>
          </a:solidFill>
        </p:spPr>
        <p:txBody>
          <a:bodyPr lIns="180000" tIns="36000" anchor="ctr"/>
          <a:lstStyle>
            <a:lvl1pPr marL="0" indent="0">
              <a:buNone/>
              <a:defRPr sz="2400" b="1" spc="-150">
                <a:solidFill>
                  <a:schemeClr val="bg1"/>
                </a:solidFill>
                <a:latin typeface="+mj-lt"/>
              </a:defRPr>
            </a:lvl1pPr>
          </a:lstStyle>
          <a:p>
            <a:pPr lvl="0"/>
            <a:r>
              <a:rPr lang="en-US" noProof="0"/>
              <a:t>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hasCustomPrompt="1"/>
          </p:nvPr>
        </p:nvSpPr>
        <p:spPr>
          <a:xfrm>
            <a:off x="5129800" y="2020359"/>
            <a:ext cx="4500000" cy="4170891"/>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Tree>
    <p:extLst>
      <p:ext uri="{BB962C8B-B14F-4D97-AF65-F5344CB8AC3E}">
        <p14:creationId xmlns:p14="http://schemas.microsoft.com/office/powerpoint/2010/main" val="211365865"/>
      </p:ext>
    </p:extLst>
  </p:cSld>
  <p:clrMapOvr>
    <a:masterClrMapping/>
  </p:clrMapOvr>
  <p:transition>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299200" y="432000"/>
            <a:ext cx="5472113" cy="5759250"/>
          </a:xfrm>
          <a:solidFill>
            <a:schemeClr val="tx1">
              <a:lumMod val="75000"/>
              <a:lumOff val="25000"/>
            </a:schemeClr>
          </a:solidFill>
        </p:spPr>
        <p:txBody>
          <a:bodyPr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3875314" y="5096632"/>
            <a:ext cx="2028686" cy="1094618"/>
          </a:xfrm>
        </p:spPr>
        <p:txBody>
          <a:bodyPr anchor="b"/>
          <a:lstStyle>
            <a:lvl1pPr marL="0" indent="0" algn="r">
              <a:buNone/>
              <a:defRPr i="1">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a:xfrm>
            <a:off x="432000" y="6356350"/>
            <a:ext cx="4114800" cy="365125"/>
          </a:xfrm>
          <a:prstGeom prst="rect">
            <a:avLst/>
          </a:prstGeom>
        </p:spPr>
        <p:txBody>
          <a:bodyPr/>
          <a:lstStyle/>
          <a:p>
            <a:endParaRPr lang="fa-IR"/>
          </a:p>
        </p:txBody>
      </p:sp>
      <p:sp>
        <p:nvSpPr>
          <p:cNvPr id="2" name="Slide Number Placeholder 1">
            <a:extLst>
              <a:ext uri="{FF2B5EF4-FFF2-40B4-BE49-F238E27FC236}">
                <a16:creationId xmlns:a16="http://schemas.microsoft.com/office/drawing/2014/main" id="{E25951D2-91DB-40E7-95D5-4B372602DEBB}"/>
              </a:ext>
            </a:extLst>
          </p:cNvPr>
          <p:cNvSpPr>
            <a:spLocks noGrp="1"/>
          </p:cNvSpPr>
          <p:nvPr>
            <p:ph type="sldNum" sz="quarter" idx="15"/>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5" name="Title 4">
            <a:extLst>
              <a:ext uri="{FF2B5EF4-FFF2-40B4-BE49-F238E27FC236}">
                <a16:creationId xmlns:a16="http://schemas.microsoft.com/office/drawing/2014/main" id="{16EFF903-F1F3-440A-B12C-9FD51606B03D}"/>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016040233"/>
      </p:ext>
    </p:extLst>
  </p:cSld>
  <p:clrMapOvr>
    <a:masterClrMapping/>
  </p:clrMapOvr>
  <p:transition>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Thank You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2174360" y="2112793"/>
            <a:ext cx="6798250" cy="1674470"/>
          </a:xfrm>
        </p:spPr>
        <p:txBody>
          <a:bodyPr anchor="ctr"/>
          <a:lstStyle>
            <a:lvl1pPr algn="ctr">
              <a:lnSpc>
                <a:spcPct val="100000"/>
              </a:lnSpc>
              <a:defRPr sz="6000" b="1" cap="all" spc="-300" baseline="0">
                <a:solidFill>
                  <a:schemeClr val="tx1"/>
                </a:solidFill>
                <a:latin typeface="+mj-lt"/>
              </a:defRPr>
            </a:lvl1pPr>
          </a:lstStyle>
          <a:p>
            <a:r>
              <a:rPr lang="en-US" noProof="0"/>
              <a:t>Thank you</a:t>
            </a:r>
          </a:p>
        </p:txBody>
      </p:sp>
      <p:sp>
        <p:nvSpPr>
          <p:cNvPr id="7" name="Rectangle 6">
            <a:extLst>
              <a:ext uri="{FF2B5EF4-FFF2-40B4-BE49-F238E27FC236}">
                <a16:creationId xmlns:a16="http://schemas.microsoft.com/office/drawing/2014/main" id="{756F2950-BBCB-4A53-9EAC-D714777B8FA2}"/>
              </a:ext>
            </a:extLst>
          </p:cNvPr>
          <p:cNvSpPr/>
          <p:nvPr/>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8" name="Rectangle 7">
            <a:extLst>
              <a:ext uri="{FF2B5EF4-FFF2-40B4-BE49-F238E27FC236}">
                <a16:creationId xmlns:a16="http://schemas.microsoft.com/office/drawing/2014/main" id="{D5253865-24CF-4EF5-92A5-F64EB9ABC8B7}"/>
              </a:ext>
            </a:extLst>
          </p:cNvPr>
          <p:cNvSpPr/>
          <p:nvPr/>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11" name="Rectangle 10">
            <a:extLst>
              <a:ext uri="{FF2B5EF4-FFF2-40B4-BE49-F238E27FC236}">
                <a16:creationId xmlns:a16="http://schemas.microsoft.com/office/drawing/2014/main" id="{BBE19773-9B6A-4A2C-95A5-69A3788C2D94}"/>
              </a:ext>
            </a:extLst>
          </p:cNvPr>
          <p:cNvSpPr/>
          <p:nvPr/>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10" name="Text Placeholder 5">
            <a:extLst>
              <a:ext uri="{FF2B5EF4-FFF2-40B4-BE49-F238E27FC236}">
                <a16:creationId xmlns:a16="http://schemas.microsoft.com/office/drawing/2014/main" id="{CA3EFDD3-A9D2-4EB6-BB2A-F6999D9F7EA6}"/>
              </a:ext>
            </a:extLst>
          </p:cNvPr>
          <p:cNvSpPr>
            <a:spLocks noGrp="1"/>
          </p:cNvSpPr>
          <p:nvPr>
            <p:ph type="body" sz="quarter" idx="15" hasCustomPrompt="1"/>
          </p:nvPr>
        </p:nvSpPr>
        <p:spPr>
          <a:xfrm>
            <a:off x="2174361" y="4035727"/>
            <a:ext cx="3329850" cy="382887"/>
          </a:xfrm>
        </p:spPr>
        <p:txBody>
          <a:bodyPr/>
          <a:lstStyle>
            <a:lvl1pPr marL="0" indent="0" algn="r">
              <a:buNone/>
              <a:defRPr sz="2400"/>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12" name="Text Placeholder 6">
            <a:extLst>
              <a:ext uri="{FF2B5EF4-FFF2-40B4-BE49-F238E27FC236}">
                <a16:creationId xmlns:a16="http://schemas.microsoft.com/office/drawing/2014/main" id="{261ED1F7-B623-43D9-9BDA-8808C5CFAFFB}"/>
              </a:ext>
            </a:extLst>
          </p:cNvPr>
          <p:cNvSpPr>
            <a:spLocks noGrp="1"/>
          </p:cNvSpPr>
          <p:nvPr>
            <p:ph type="body" sz="quarter" idx="16" hasCustomPrompt="1"/>
          </p:nvPr>
        </p:nvSpPr>
        <p:spPr>
          <a:xfrm>
            <a:off x="6062268" y="4150118"/>
            <a:ext cx="2910342" cy="238016"/>
          </a:xfrm>
        </p:spPr>
        <p:txBody>
          <a:bodyPr/>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13" name="Text Placeholder 7">
            <a:extLst>
              <a:ext uri="{FF2B5EF4-FFF2-40B4-BE49-F238E27FC236}">
                <a16:creationId xmlns:a16="http://schemas.microsoft.com/office/drawing/2014/main" id="{E27366FC-4115-4122-9CE2-5FA9D424AD51}"/>
              </a:ext>
            </a:extLst>
          </p:cNvPr>
          <p:cNvSpPr>
            <a:spLocks noGrp="1"/>
          </p:cNvSpPr>
          <p:nvPr>
            <p:ph type="body" sz="quarter" idx="17" hasCustomPrompt="1"/>
          </p:nvPr>
        </p:nvSpPr>
        <p:spPr>
          <a:xfrm>
            <a:off x="6062268" y="4540691"/>
            <a:ext cx="2910342" cy="238016"/>
          </a:xfrm>
        </p:spPr>
        <p:txBody>
          <a:bodyPr/>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4" name="Text Placeholder 8">
            <a:extLst>
              <a:ext uri="{FF2B5EF4-FFF2-40B4-BE49-F238E27FC236}">
                <a16:creationId xmlns:a16="http://schemas.microsoft.com/office/drawing/2014/main" id="{DEB36829-2F8B-4E22-AB6D-4111D18AF847}"/>
              </a:ext>
            </a:extLst>
          </p:cNvPr>
          <p:cNvSpPr>
            <a:spLocks noGrp="1"/>
          </p:cNvSpPr>
          <p:nvPr>
            <p:ph type="body" sz="quarter" idx="18" hasCustomPrompt="1"/>
          </p:nvPr>
        </p:nvSpPr>
        <p:spPr>
          <a:xfrm>
            <a:off x="6062268" y="4931263"/>
            <a:ext cx="2910342" cy="238016"/>
          </a:xfrm>
        </p:spPr>
        <p:txBody>
          <a:bodyPr/>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Tree>
    <p:extLst>
      <p:ext uri="{BB962C8B-B14F-4D97-AF65-F5344CB8AC3E}">
        <p14:creationId xmlns:p14="http://schemas.microsoft.com/office/powerpoint/2010/main" val="4211804868"/>
      </p:ext>
    </p:extLst>
  </p:cSld>
  <p:clrMapOvr>
    <a:masterClrMapping/>
  </p:clrMapOvr>
  <p:transition>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solidFill>
              </a:defRPr>
            </a:lvl1pPr>
          </a:lstStyle>
          <a:p>
            <a:r>
              <a:rPr lang="en-US" noProof="0"/>
              <a:t>Click to edit page title</a:t>
            </a:r>
          </a:p>
        </p:txBody>
      </p:sp>
      <p:sp>
        <p:nvSpPr>
          <p:cNvPr id="7" name="Subtitle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1" y="1008000"/>
            <a:ext cx="9198116"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hasCustomPrompt="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a:xfrm>
            <a:off x="432000" y="6356350"/>
            <a:ext cx="4114800" cy="365125"/>
          </a:xfrm>
          <a:prstGeom prst="rect">
            <a:avLst/>
          </a:prstGeom>
        </p:spPr>
        <p:txBody>
          <a:bodyPr/>
          <a:lstStyle/>
          <a:p>
            <a:endParaRPr lang="fa-IR"/>
          </a:p>
        </p:txBody>
      </p:sp>
      <p:sp>
        <p:nvSpPr>
          <p:cNvPr id="5" name="Slide Number Placeholder 4">
            <a:extLst>
              <a:ext uri="{FF2B5EF4-FFF2-40B4-BE49-F238E27FC236}">
                <a16:creationId xmlns:a16="http://schemas.microsoft.com/office/drawing/2014/main" id="{3442953D-28FC-41B5-A1BB-BB3BA7CA40BE}"/>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Tree>
    <p:extLst>
      <p:ext uri="{BB962C8B-B14F-4D97-AF65-F5344CB8AC3E}">
        <p14:creationId xmlns:p14="http://schemas.microsoft.com/office/powerpoint/2010/main" val="402209727"/>
      </p:ext>
    </p:extLst>
  </p:cSld>
  <p:clrMapOvr>
    <a:masterClrMapping/>
  </p:clrMapOvr>
  <p:transition>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91980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hasCustomPrompt="1"/>
          </p:nvPr>
        </p:nvSpPr>
        <p:spPr>
          <a:xfrm>
            <a:off x="432000" y="1512000"/>
            <a:ext cx="2916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hasCustomPrompt="1"/>
          </p:nvPr>
        </p:nvSpPr>
        <p:spPr>
          <a:xfrm>
            <a:off x="3572900" y="1511476"/>
            <a:ext cx="2916000" cy="467924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5">
            <a:extLst>
              <a:ext uri="{FF2B5EF4-FFF2-40B4-BE49-F238E27FC236}">
                <a16:creationId xmlns:a16="http://schemas.microsoft.com/office/drawing/2014/main" id="{5B4A252E-78C9-4F76-98A4-A4B580AD072A}"/>
              </a:ext>
            </a:extLst>
          </p:cNvPr>
          <p:cNvSpPr>
            <a:spLocks noGrp="1"/>
          </p:cNvSpPr>
          <p:nvPr>
            <p:ph type="body" sz="quarter" idx="13" hasCustomPrompt="1"/>
          </p:nvPr>
        </p:nvSpPr>
        <p:spPr>
          <a:xfrm>
            <a:off x="6713800" y="1511475"/>
            <a:ext cx="2916000"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a:xfrm>
            <a:off x="11333019" y="6363855"/>
            <a:ext cx="858982" cy="350981"/>
          </a:xfrm>
          <a:prstGeom prst="rect">
            <a:avLst/>
          </a:prstGeom>
        </p:spPr>
        <p:txBody>
          <a:bodyPr/>
          <a:lstStyle/>
          <a:p>
            <a:fld id="{485730B5-15A1-4FA5-A772-11C3DDA2D16B}" type="slidenum">
              <a:rPr lang="fa-IR" smtClean="0"/>
              <a:t>‹#›</a:t>
            </a:fld>
            <a:endParaRPr lang="fa-IR"/>
          </a:p>
        </p:txBody>
      </p:sp>
    </p:spTree>
    <p:extLst>
      <p:ext uri="{BB962C8B-B14F-4D97-AF65-F5344CB8AC3E}">
        <p14:creationId xmlns:p14="http://schemas.microsoft.com/office/powerpoint/2010/main" val="175509212"/>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7F3A6F-0050-41DD-B119-309621D98B82}" type="datetimeFigureOut">
              <a:rPr lang="en-IN" smtClean="0"/>
              <a:t>25-08-2022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28019582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9198000"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hasCustomPrompt="1"/>
          </p:nvPr>
        </p:nvSpPr>
        <p:spPr>
          <a:xfrm>
            <a:off x="432000" y="1512000"/>
            <a:ext cx="1764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hasCustomPrompt="1"/>
          </p:nvPr>
        </p:nvSpPr>
        <p:spPr>
          <a:xfrm>
            <a:off x="2290450" y="1512000"/>
            <a:ext cx="1764000"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hasCustomPrompt="1"/>
          </p:nvPr>
        </p:nvSpPr>
        <p:spPr>
          <a:xfrm>
            <a:off x="4148900" y="1512000"/>
            <a:ext cx="1764000"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hasCustomPrompt="1"/>
          </p:nvPr>
        </p:nvSpPr>
        <p:spPr>
          <a:xfrm>
            <a:off x="6007350" y="1507535"/>
            <a:ext cx="1764000"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hasCustomPrompt="1"/>
          </p:nvPr>
        </p:nvSpPr>
        <p:spPr>
          <a:xfrm>
            <a:off x="7865800" y="1507535"/>
            <a:ext cx="1764000" cy="468371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B5A8293F-A5B5-4FCC-BF27-A25B1BAFF245}"/>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Tree>
    <p:extLst>
      <p:ext uri="{BB962C8B-B14F-4D97-AF65-F5344CB8AC3E}">
        <p14:creationId xmlns:p14="http://schemas.microsoft.com/office/powerpoint/2010/main" val="2947332118"/>
      </p:ext>
    </p:extLst>
  </p:cSld>
  <p:clrMapOvr>
    <a:masterClrMapping/>
  </p:clrMapOvr>
  <p:transition>
    <p:fade thruBlk="1"/>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1" y="1008000"/>
            <a:ext cx="9198116" cy="360000"/>
          </a:xfrm>
        </p:spPr>
        <p:txBody>
          <a:bodyPr/>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a:xfrm>
            <a:off x="432000" y="6356350"/>
            <a:ext cx="4114800" cy="365125"/>
          </a:xfrm>
          <a:prstGeom prst="rect">
            <a:avLst/>
          </a:prstGeom>
        </p:spPr>
        <p:txBody>
          <a:bodyPr/>
          <a:lstStyle/>
          <a:p>
            <a:endParaRPr lang="fa-IR"/>
          </a:p>
        </p:txBody>
      </p:sp>
      <p:sp>
        <p:nvSpPr>
          <p:cNvPr id="4" name="Slide Number Placeholder 3">
            <a:extLst>
              <a:ext uri="{FF2B5EF4-FFF2-40B4-BE49-F238E27FC236}">
                <a16:creationId xmlns:a16="http://schemas.microsoft.com/office/drawing/2014/main" id="{8E801980-CBAE-4A50-886D-54D7BB2E1947}"/>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Tree>
    <p:extLst>
      <p:ext uri="{BB962C8B-B14F-4D97-AF65-F5344CB8AC3E}">
        <p14:creationId xmlns:p14="http://schemas.microsoft.com/office/powerpoint/2010/main" val="397511974"/>
      </p:ext>
    </p:extLst>
  </p:cSld>
  <p:clrMapOvr>
    <a:masterClrMapping/>
  </p:clrMapOvr>
  <p:transition>
    <p:fade thruBlk="1"/>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DF756E-F310-4229-ACDD-055D299A95FB}"/>
              </a:ext>
            </a:extLst>
          </p:cNvPr>
          <p:cNvSpPr/>
          <p:nvPr/>
        </p:nvSpPr>
        <p:spPr>
          <a:xfrm>
            <a:off x="6297105" y="424206"/>
            <a:ext cx="5505254" cy="573149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imes New Roman"/>
              <a:ea typeface="+mn-ea"/>
              <a:cs typeface="Mitra"/>
            </a:endParaRP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a:xfrm>
            <a:off x="432000" y="6356350"/>
            <a:ext cx="4114800" cy="365125"/>
          </a:xfrm>
          <a:prstGeom prst="rect">
            <a:avLst/>
          </a:prstGeom>
        </p:spPr>
        <p:txBody>
          <a:bodyPr/>
          <a:lstStyle/>
          <a:p>
            <a:endParaRPr lang="fa-IR"/>
          </a:p>
        </p:txBody>
      </p:sp>
      <p:sp>
        <p:nvSpPr>
          <p:cNvPr id="2" name="Slide Number Placeholder 1">
            <a:extLst>
              <a:ext uri="{FF2B5EF4-FFF2-40B4-BE49-F238E27FC236}">
                <a16:creationId xmlns:a16="http://schemas.microsoft.com/office/drawing/2014/main" id="{E25951D2-91DB-40E7-95D5-4B372602DEBB}"/>
              </a:ext>
            </a:extLst>
          </p:cNvPr>
          <p:cNvSpPr>
            <a:spLocks noGrp="1"/>
          </p:cNvSpPr>
          <p:nvPr>
            <p:ph type="sldNum" sz="quarter" idx="15"/>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9" name="Subtitle 2">
            <a:extLst>
              <a:ext uri="{FF2B5EF4-FFF2-40B4-BE49-F238E27FC236}">
                <a16:creationId xmlns:a16="http://schemas.microsoft.com/office/drawing/2014/main" id="{07666241-4AF6-458A-A571-6C6C291D72F1}"/>
              </a:ext>
            </a:extLst>
          </p:cNvPr>
          <p:cNvSpPr>
            <a:spLocks noGrp="1"/>
          </p:cNvSpPr>
          <p:nvPr>
            <p:ph type="subTitle" idx="1"/>
          </p:nvPr>
        </p:nvSpPr>
        <p:spPr>
          <a:xfrm>
            <a:off x="6532775" y="3639199"/>
            <a:ext cx="5053936" cy="1192038"/>
          </a:xfrm>
          <a:solidFill>
            <a:schemeClr val="bg1"/>
          </a:solidFill>
        </p:spPr>
        <p:txBody>
          <a:bodyPr lIns="252000" tIns="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6" name="Title 5">
            <a:extLst>
              <a:ext uri="{FF2B5EF4-FFF2-40B4-BE49-F238E27FC236}">
                <a16:creationId xmlns:a16="http://schemas.microsoft.com/office/drawing/2014/main" id="{6F4F2BBF-F210-4954-9C73-A0030AACDDFE}"/>
              </a:ext>
            </a:extLst>
          </p:cNvPr>
          <p:cNvSpPr>
            <a:spLocks noGrp="1"/>
          </p:cNvSpPr>
          <p:nvPr>
            <p:ph type="title" hasCustomPrompt="1"/>
          </p:nvPr>
        </p:nvSpPr>
        <p:spPr>
          <a:xfrm>
            <a:off x="6532775" y="993303"/>
            <a:ext cx="5053936" cy="2513468"/>
          </a:xfrm>
        </p:spPr>
        <p:txBody>
          <a:bodyPr/>
          <a:lstStyle>
            <a:lvl1pPr>
              <a:defRPr sz="5400" cap="none">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2506813815"/>
      </p:ext>
    </p:extLst>
  </p:cSld>
  <p:clrMapOvr>
    <a:masterClrMapping/>
  </p:clrMapOvr>
  <p:transition>
    <p:fade thruBlk="1"/>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10" name="Content Placeholder 2">
            <a:extLst>
              <a:ext uri="{FF2B5EF4-FFF2-40B4-BE49-F238E27FC236}">
                <a16:creationId xmlns:a16="http://schemas.microsoft.com/office/drawing/2014/main" id="{FD1EE834-4B70-4715-8346-1C0298347EE0}"/>
              </a:ext>
            </a:extLst>
          </p:cNvPr>
          <p:cNvSpPr>
            <a:spLocks noGrp="1"/>
          </p:cNvSpPr>
          <p:nvPr>
            <p:ph idx="1" hasCustomPrompt="1"/>
          </p:nvPr>
        </p:nvSpPr>
        <p:spPr>
          <a:xfrm>
            <a:off x="432000" y="1046375"/>
            <a:ext cx="9198000" cy="5130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35644086"/>
      </p:ext>
    </p:extLst>
  </p:cSld>
  <p:clrMapOvr>
    <a:masterClrMapping/>
  </p:clrMapOvr>
  <p:transition>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7" name="Content Placeholder 2">
            <a:extLst>
              <a:ext uri="{FF2B5EF4-FFF2-40B4-BE49-F238E27FC236}">
                <a16:creationId xmlns:a16="http://schemas.microsoft.com/office/drawing/2014/main" id="{EAE43F4C-1A64-4197-A44B-E6EB874E243B}"/>
              </a:ext>
            </a:extLst>
          </p:cNvPr>
          <p:cNvSpPr>
            <a:spLocks noGrp="1"/>
          </p:cNvSpPr>
          <p:nvPr>
            <p:ph sz="half" idx="1" hasCustomPrompt="1"/>
          </p:nvPr>
        </p:nvSpPr>
        <p:spPr>
          <a:xfrm>
            <a:off x="432000" y="1046376"/>
            <a:ext cx="4435831" cy="5130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a:extLst>
              <a:ext uri="{FF2B5EF4-FFF2-40B4-BE49-F238E27FC236}">
                <a16:creationId xmlns:a16="http://schemas.microsoft.com/office/drawing/2014/main" id="{D7B3F5B8-DC28-4878-AC9F-D434D7542D8F}"/>
              </a:ext>
            </a:extLst>
          </p:cNvPr>
          <p:cNvSpPr>
            <a:spLocks noGrp="1"/>
          </p:cNvSpPr>
          <p:nvPr>
            <p:ph sz="half" idx="2" hasCustomPrompt="1"/>
          </p:nvPr>
        </p:nvSpPr>
        <p:spPr>
          <a:xfrm>
            <a:off x="5194169" y="1046376"/>
            <a:ext cx="4435831" cy="5130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60618919"/>
      </p:ext>
    </p:extLst>
  </p:cSld>
  <p:clrMapOvr>
    <a:masterClrMapping/>
  </p:clrMapOvr>
  <p:transition>
    <p:fade thruBlk="1"/>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7" name="Text Placeholder 2">
            <a:extLst>
              <a:ext uri="{FF2B5EF4-FFF2-40B4-BE49-F238E27FC236}">
                <a16:creationId xmlns:a16="http://schemas.microsoft.com/office/drawing/2014/main" id="{CB97B01E-88B2-448F-BD96-A1AAFA39AC1E}"/>
              </a:ext>
            </a:extLst>
          </p:cNvPr>
          <p:cNvSpPr>
            <a:spLocks noGrp="1"/>
          </p:cNvSpPr>
          <p:nvPr>
            <p:ph type="body" idx="1" hasCustomPrompt="1"/>
          </p:nvPr>
        </p:nvSpPr>
        <p:spPr>
          <a:xfrm>
            <a:off x="432000" y="1068420"/>
            <a:ext cx="4434840" cy="823912"/>
          </a:xfrm>
          <a:solidFill>
            <a:schemeClr val="tx1"/>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8" name="Text Placeholder 4">
            <a:extLst>
              <a:ext uri="{FF2B5EF4-FFF2-40B4-BE49-F238E27FC236}">
                <a16:creationId xmlns:a16="http://schemas.microsoft.com/office/drawing/2014/main" id="{40BADDE2-4EE6-41B4-804C-EBF680128B40}"/>
              </a:ext>
            </a:extLst>
          </p:cNvPr>
          <p:cNvSpPr>
            <a:spLocks noGrp="1"/>
          </p:cNvSpPr>
          <p:nvPr>
            <p:ph type="body" sz="quarter" idx="3" hasCustomPrompt="1"/>
          </p:nvPr>
        </p:nvSpPr>
        <p:spPr>
          <a:xfrm>
            <a:off x="5195160" y="1068420"/>
            <a:ext cx="4434840" cy="823912"/>
          </a:xfrm>
          <a:solidFill>
            <a:schemeClr val="tx1"/>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9" name="Content Placeholder 3">
            <a:extLst>
              <a:ext uri="{FF2B5EF4-FFF2-40B4-BE49-F238E27FC236}">
                <a16:creationId xmlns:a16="http://schemas.microsoft.com/office/drawing/2014/main" id="{BB0A14E0-899D-4594-BC9E-AE89BF0D3AB7}"/>
              </a:ext>
            </a:extLst>
          </p:cNvPr>
          <p:cNvSpPr>
            <a:spLocks noGrp="1"/>
          </p:cNvSpPr>
          <p:nvPr>
            <p:ph sz="half" idx="2" hasCustomPrompt="1"/>
          </p:nvPr>
        </p:nvSpPr>
        <p:spPr>
          <a:xfrm>
            <a:off x="432001" y="2096752"/>
            <a:ext cx="4434840" cy="4092911"/>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ontent Placeholder 5">
            <a:extLst>
              <a:ext uri="{FF2B5EF4-FFF2-40B4-BE49-F238E27FC236}">
                <a16:creationId xmlns:a16="http://schemas.microsoft.com/office/drawing/2014/main" id="{2C699014-D902-4E9A-80CD-8D2BCFE67097}"/>
              </a:ext>
            </a:extLst>
          </p:cNvPr>
          <p:cNvSpPr>
            <a:spLocks noGrp="1"/>
          </p:cNvSpPr>
          <p:nvPr>
            <p:ph sz="quarter" idx="4" hasCustomPrompt="1"/>
          </p:nvPr>
        </p:nvSpPr>
        <p:spPr>
          <a:xfrm>
            <a:off x="5195160" y="2096752"/>
            <a:ext cx="4434840" cy="4092911"/>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983786747"/>
      </p:ext>
    </p:extLst>
  </p:cSld>
  <p:clrMapOvr>
    <a:masterClrMapping/>
  </p:clrMapOvr>
  <p:transition>
    <p:fade thruBlk="1"/>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8" name="Title 1">
            <a:extLst>
              <a:ext uri="{FF2B5EF4-FFF2-40B4-BE49-F238E27FC236}">
                <a16:creationId xmlns:a16="http://schemas.microsoft.com/office/drawing/2014/main" id="{AC67C685-BABE-4B77-8C5E-B39B093D3AEA}"/>
              </a:ext>
            </a:extLst>
          </p:cNvPr>
          <p:cNvSpPr>
            <a:spLocks noGrp="1"/>
          </p:cNvSpPr>
          <p:nvPr>
            <p:ph type="title"/>
          </p:nvPr>
        </p:nvSpPr>
        <p:spPr>
          <a:xfrm>
            <a:off x="432001" y="457200"/>
            <a:ext cx="3159612" cy="1600200"/>
          </a:xfrm>
        </p:spPr>
        <p:txBody>
          <a:bodyPr anchor="b"/>
          <a:lstStyle>
            <a:lvl1pPr>
              <a:defRPr sz="2800"/>
            </a:lvl1pPr>
          </a:lstStyle>
          <a:p>
            <a:r>
              <a:rPr lang="en-US" noProof="0"/>
              <a:t>Click to edit Master title style</a:t>
            </a:r>
          </a:p>
        </p:txBody>
      </p:sp>
      <p:sp>
        <p:nvSpPr>
          <p:cNvPr id="9" name="Text Placeholder 3">
            <a:extLst>
              <a:ext uri="{FF2B5EF4-FFF2-40B4-BE49-F238E27FC236}">
                <a16:creationId xmlns:a16="http://schemas.microsoft.com/office/drawing/2014/main" id="{0B6B7795-36CC-459B-AE8B-7FB2F40AF37C}"/>
              </a:ext>
            </a:extLst>
          </p:cNvPr>
          <p:cNvSpPr>
            <a:spLocks noGrp="1"/>
          </p:cNvSpPr>
          <p:nvPr>
            <p:ph type="body" sz="half" idx="2" hasCustomPrompt="1"/>
          </p:nvPr>
        </p:nvSpPr>
        <p:spPr>
          <a:xfrm>
            <a:off x="432001" y="2057400"/>
            <a:ext cx="3159612" cy="4126584"/>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0" name="Content Placeholder 2">
            <a:extLst>
              <a:ext uri="{FF2B5EF4-FFF2-40B4-BE49-F238E27FC236}">
                <a16:creationId xmlns:a16="http://schemas.microsoft.com/office/drawing/2014/main" id="{79F53EF1-D412-467C-B7CE-30536F140AE1}"/>
              </a:ext>
            </a:extLst>
          </p:cNvPr>
          <p:cNvSpPr>
            <a:spLocks noGrp="1"/>
          </p:cNvSpPr>
          <p:nvPr>
            <p:ph idx="1" hasCustomPrompt="1"/>
          </p:nvPr>
        </p:nvSpPr>
        <p:spPr>
          <a:xfrm>
            <a:off x="3770722" y="457201"/>
            <a:ext cx="6023727" cy="5726784"/>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507236717"/>
      </p:ext>
    </p:extLst>
  </p:cSld>
  <p:clrMapOvr>
    <a:masterClrMapping/>
  </p:clrMapOvr>
  <p:transition>
    <p:fade thruBlk="1"/>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
        <p:nvSpPr>
          <p:cNvPr id="8" name="Title 1">
            <a:extLst>
              <a:ext uri="{FF2B5EF4-FFF2-40B4-BE49-F238E27FC236}">
                <a16:creationId xmlns:a16="http://schemas.microsoft.com/office/drawing/2014/main" id="{AC67C685-BABE-4B77-8C5E-B39B093D3AEA}"/>
              </a:ext>
            </a:extLst>
          </p:cNvPr>
          <p:cNvSpPr>
            <a:spLocks noGrp="1"/>
          </p:cNvSpPr>
          <p:nvPr>
            <p:ph type="title"/>
          </p:nvPr>
        </p:nvSpPr>
        <p:spPr>
          <a:xfrm>
            <a:off x="432001" y="457200"/>
            <a:ext cx="3159612" cy="1600200"/>
          </a:xfrm>
        </p:spPr>
        <p:txBody>
          <a:bodyPr anchor="b"/>
          <a:lstStyle>
            <a:lvl1pPr>
              <a:defRPr sz="2800"/>
            </a:lvl1pPr>
          </a:lstStyle>
          <a:p>
            <a:r>
              <a:rPr lang="en-US" noProof="0"/>
              <a:t>Click to edit Master title style</a:t>
            </a:r>
          </a:p>
        </p:txBody>
      </p:sp>
      <p:sp>
        <p:nvSpPr>
          <p:cNvPr id="9" name="Text Placeholder 3">
            <a:extLst>
              <a:ext uri="{FF2B5EF4-FFF2-40B4-BE49-F238E27FC236}">
                <a16:creationId xmlns:a16="http://schemas.microsoft.com/office/drawing/2014/main" id="{0B6B7795-36CC-459B-AE8B-7FB2F40AF37C}"/>
              </a:ext>
            </a:extLst>
          </p:cNvPr>
          <p:cNvSpPr>
            <a:spLocks noGrp="1"/>
          </p:cNvSpPr>
          <p:nvPr>
            <p:ph type="body" sz="half" idx="2" hasCustomPrompt="1"/>
          </p:nvPr>
        </p:nvSpPr>
        <p:spPr>
          <a:xfrm>
            <a:off x="432001" y="2057400"/>
            <a:ext cx="3159612" cy="4126584"/>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2" name="Picture Placeholder 2">
            <a:extLst>
              <a:ext uri="{FF2B5EF4-FFF2-40B4-BE49-F238E27FC236}">
                <a16:creationId xmlns:a16="http://schemas.microsoft.com/office/drawing/2014/main" id="{10319378-269C-406E-9B84-FCF22DA02EFF}"/>
              </a:ext>
            </a:extLst>
          </p:cNvPr>
          <p:cNvSpPr>
            <a:spLocks noGrp="1"/>
          </p:cNvSpPr>
          <p:nvPr>
            <p:ph type="pic" idx="1"/>
          </p:nvPr>
        </p:nvSpPr>
        <p:spPr>
          <a:xfrm>
            <a:off x="3788021" y="457201"/>
            <a:ext cx="5949868" cy="57267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409038366"/>
      </p:ext>
    </p:extLst>
  </p:cSld>
  <p:clrMapOvr>
    <a:masterClrMapping/>
  </p:clrMapOvr>
  <p:transition>
    <p:fade thruBlk="1"/>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9198000" cy="432000"/>
          </a:xfrm>
        </p:spPr>
        <p:txBody>
          <a:bodyPr/>
          <a:lstStyle>
            <a:lvl1pPr>
              <a:defRPr>
                <a:solidFill>
                  <a:schemeClr val="tx1"/>
                </a:solidFill>
              </a:defRPr>
            </a:lvl1pPr>
          </a:lstStyle>
          <a:p>
            <a:r>
              <a:rPr lang="en-US" noProof="0"/>
              <a:t>Click to edit page title</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a:xfrm>
            <a:off x="432000" y="6356350"/>
            <a:ext cx="4114800" cy="365125"/>
          </a:xfrm>
          <a:prstGeom prst="rect">
            <a:avLst/>
          </a:prstGeom>
        </p:spPr>
        <p:txBody>
          <a:bodyPr/>
          <a:lstStyle/>
          <a:p>
            <a:endParaRPr lang="fa-IR"/>
          </a:p>
        </p:txBody>
      </p:sp>
      <p:sp>
        <p:nvSpPr>
          <p:cNvPr id="6" name="Slide Number Placeholder 5">
            <a:extLst>
              <a:ext uri="{FF2B5EF4-FFF2-40B4-BE49-F238E27FC236}">
                <a16:creationId xmlns:a16="http://schemas.microsoft.com/office/drawing/2014/main" id="{275D237A-BD90-4D90-B328-7F1A502A266D}"/>
              </a:ext>
            </a:extLst>
          </p:cNvPr>
          <p:cNvSpPr>
            <a:spLocks noGrp="1"/>
          </p:cNvSpPr>
          <p:nvPr>
            <p:ph type="sldNum" sz="quarter" idx="33"/>
          </p:nvPr>
        </p:nvSpPr>
        <p:spPr>
          <a:xfrm>
            <a:off x="11333019" y="6363855"/>
            <a:ext cx="858982" cy="350981"/>
          </a:xfrm>
          <a:prstGeom prst="rect">
            <a:avLst/>
          </a:prstGeom>
        </p:spPr>
        <p:txBody>
          <a:bodyPr/>
          <a:lstStyle/>
          <a:p>
            <a:fld id="{485730B5-15A1-4FA5-A772-11C3DDA2D16B}" type="slidenum">
              <a:rPr lang="fa-IR" smtClean="0"/>
              <a:t>‹#›</a:t>
            </a:fld>
            <a:endParaRPr lang="fa-IR"/>
          </a:p>
        </p:txBody>
      </p:sp>
    </p:spTree>
    <p:extLst>
      <p:ext uri="{BB962C8B-B14F-4D97-AF65-F5344CB8AC3E}">
        <p14:creationId xmlns:p14="http://schemas.microsoft.com/office/powerpoint/2010/main" val="2524057881"/>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7F3A6F-0050-41DD-B119-309621D98B82}" type="datetimeFigureOut">
              <a:rPr lang="en-IN" smtClean="0"/>
              <a:t>25-08-2022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370699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7F3A6F-0050-41DD-B119-309621D98B82}" type="datetimeFigureOut">
              <a:rPr lang="en-IN" smtClean="0"/>
              <a:t>25-08-2022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818211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F3A6F-0050-41DD-B119-309621D98B82}" type="datetimeFigureOut">
              <a:rPr lang="en-IN" smtClean="0"/>
              <a:t>25-08-2022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67163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7F3A6F-0050-41DD-B119-309621D98B82}" type="datetimeFigureOut">
              <a:rPr lang="en-IN" smtClean="0"/>
              <a:t>25-08-2022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3098251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7F3A6F-0050-41DD-B119-309621D98B82}" type="datetimeFigureOut">
              <a:rPr lang="en-IN" smtClean="0"/>
              <a:t>25-08-2022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7CD30C-C300-4C6E-9FE1-285D12D30C0B}" type="slidenum">
              <a:rPr lang="en-IN" smtClean="0"/>
              <a:t>‹#›</a:t>
            </a:fld>
            <a:endParaRPr lang="en-IN"/>
          </a:p>
        </p:txBody>
      </p:sp>
    </p:spTree>
    <p:extLst>
      <p:ext uri="{BB962C8B-B14F-4D97-AF65-F5344CB8AC3E}">
        <p14:creationId xmlns:p14="http://schemas.microsoft.com/office/powerpoint/2010/main" val="20248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6.xml"/><Relationship Id="rId18" Type="http://schemas.openxmlformats.org/officeDocument/2006/relationships/slideLayout" Target="../slideLayouts/slideLayout31.xml"/><Relationship Id="rId26" Type="http://schemas.openxmlformats.org/officeDocument/2006/relationships/slideLayout" Target="../slideLayouts/slideLayout39.xml"/><Relationship Id="rId21" Type="http://schemas.openxmlformats.org/officeDocument/2006/relationships/slideLayout" Target="../slideLayouts/slideLayout34.xml"/><Relationship Id="rId34" Type="http://schemas.openxmlformats.org/officeDocument/2006/relationships/slideLayout" Target="../slideLayouts/slideLayout47.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5" Type="http://schemas.openxmlformats.org/officeDocument/2006/relationships/slideLayout" Target="../slideLayouts/slideLayout38.xml"/><Relationship Id="rId33" Type="http://schemas.openxmlformats.org/officeDocument/2006/relationships/slideLayout" Target="../slideLayouts/slideLayout46.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29" Type="http://schemas.openxmlformats.org/officeDocument/2006/relationships/slideLayout" Target="../slideLayouts/slideLayout4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24" Type="http://schemas.openxmlformats.org/officeDocument/2006/relationships/slideLayout" Target="../slideLayouts/slideLayout37.xml"/><Relationship Id="rId32" Type="http://schemas.openxmlformats.org/officeDocument/2006/relationships/slideLayout" Target="../slideLayouts/slideLayout45.xml"/><Relationship Id="rId37" Type="http://schemas.openxmlformats.org/officeDocument/2006/relationships/image" Target="../media/image1.png"/><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28" Type="http://schemas.openxmlformats.org/officeDocument/2006/relationships/slideLayout" Target="../slideLayouts/slideLayout41.xml"/><Relationship Id="rId36" Type="http://schemas.openxmlformats.org/officeDocument/2006/relationships/theme" Target="../theme/theme2.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31" Type="http://schemas.openxmlformats.org/officeDocument/2006/relationships/slideLayout" Target="../slideLayouts/slideLayout44.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 Id="rId27" Type="http://schemas.openxmlformats.org/officeDocument/2006/relationships/slideLayout" Target="../slideLayouts/slideLayout40.xml"/><Relationship Id="rId30" Type="http://schemas.openxmlformats.org/officeDocument/2006/relationships/slideLayout" Target="../slideLayouts/slideLayout43.xml"/><Relationship Id="rId35" Type="http://schemas.openxmlformats.org/officeDocument/2006/relationships/slideLayout" Target="../slideLayouts/slideLayout48.xml"/><Relationship Id="rId8" Type="http://schemas.openxmlformats.org/officeDocument/2006/relationships/slideLayout" Target="../slideLayouts/slideLayout21.xml"/><Relationship Id="rId3"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F3A6F-0050-41DD-B119-309621D98B82}" type="datetimeFigureOut">
              <a:rPr lang="en-IN" smtClean="0"/>
              <a:t>25-08-2022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CD30C-C300-4C6E-9FE1-285D12D30C0B}" type="slidenum">
              <a:rPr lang="en-IN" smtClean="0"/>
              <a:t>‹#›</a:t>
            </a:fld>
            <a:endParaRPr lang="en-IN"/>
          </a:p>
        </p:txBody>
      </p:sp>
    </p:spTree>
    <p:extLst>
      <p:ext uri="{BB962C8B-B14F-4D97-AF65-F5344CB8AC3E}">
        <p14:creationId xmlns:p14="http://schemas.microsoft.com/office/powerpoint/2010/main" val="871846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1123271" y="0"/>
            <a:ext cx="1068729" cy="6858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a-IR" sz="1800" b="0" i="0" u="none" strike="noStrike" kern="1200" cap="none" spc="0" normalizeH="0" baseline="0" noProof="0">
              <a:ln>
                <a:noFill/>
              </a:ln>
              <a:solidFill>
                <a:prstClr val="white"/>
              </a:solidFill>
              <a:effectLst/>
              <a:uLnTx/>
              <a:uFillTx/>
              <a:latin typeface="Verdana"/>
              <a:ea typeface="+mn-ea"/>
              <a:cs typeface="Mitra"/>
            </a:endParaRPr>
          </a:p>
        </p:txBody>
      </p:sp>
      <p:sp>
        <p:nvSpPr>
          <p:cNvPr id="8" name="Rectangle 21"/>
          <p:cNvSpPr txBox="1">
            <a:spLocks noChangeArrowheads="1"/>
          </p:cNvSpPr>
          <p:nvPr/>
        </p:nvSpPr>
        <p:spPr bwMode="auto">
          <a:xfrm>
            <a:off x="11111695" y="6262125"/>
            <a:ext cx="1203767" cy="513741"/>
          </a:xfrm>
          <a:prstGeom prst="rect">
            <a:avLst/>
          </a:prstGeom>
          <a:solidFill>
            <a:schemeClr val="accent3">
              <a:lumMod val="20000"/>
              <a:lumOff val="80000"/>
            </a:schemeClr>
          </a:solidFill>
          <a:ln w="9525">
            <a:noFill/>
            <a:miter lim="800000"/>
            <a:headEnd/>
            <a:tailEnd/>
          </a:ln>
          <a:effectLst/>
        </p:spPr>
        <p:txBody>
          <a:bodyPr lIns="0" tIns="0" rIns="0" bIns="0"/>
          <a:lstStyle>
            <a:lvl1pPr algn="ctr">
              <a:defRPr sz="1400">
                <a:solidFill>
                  <a:srgbClr val="961212"/>
                </a:solidFill>
                <a:latin typeface="Arial" charset="0"/>
                <a:ea typeface="+mn-ea"/>
                <a:cs typeface="B Titr" pitchFamily="2" charset="-7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002060"/>
              </a:solidFill>
              <a:effectLst/>
              <a:uLnTx/>
              <a:uFillTx/>
              <a:latin typeface="Arial" charset="0"/>
              <a:ea typeface="+mn-ea"/>
              <a:cs typeface="B Titr"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fld id="{E92CF20C-DB56-469F-81B8-E28109FC2D4D}" type="slidenum">
              <a:rPr kumimoji="0" lang="ar-SA" sz="1600" b="1" i="0" u="none" strike="noStrike" kern="1200" cap="none" spc="0" normalizeH="0" baseline="0" noProof="0" smtClean="0">
                <a:ln>
                  <a:noFill/>
                </a:ln>
                <a:solidFill>
                  <a:srgbClr val="002060"/>
                </a:solidFill>
                <a:effectLst/>
                <a:uLnTx/>
                <a:uFillTx/>
                <a:latin typeface="Arial" charset="0"/>
                <a:ea typeface="+mn-ea"/>
                <a:cs typeface="B Titr" pitchFamily="2" charset="-78"/>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600" b="1" i="0" u="none" strike="noStrike" kern="1200" cap="none" spc="0" normalizeH="0" baseline="0" noProof="0" dirty="0">
              <a:ln>
                <a:noFill/>
              </a:ln>
              <a:solidFill>
                <a:srgbClr val="002060"/>
              </a:solidFill>
              <a:effectLst/>
              <a:uLnTx/>
              <a:uFillTx/>
              <a:latin typeface="Arial" charset="0"/>
              <a:ea typeface="+mn-ea"/>
              <a:cs typeface="B Titr" pitchFamily="2" charset="-78"/>
            </a:endParaRPr>
          </a:p>
        </p:txBody>
      </p:sp>
      <p:sp>
        <p:nvSpPr>
          <p:cNvPr id="2" name="Title Placeholder 1"/>
          <p:cNvSpPr>
            <a:spLocks noGrp="1"/>
          </p:cNvSpPr>
          <p:nvPr>
            <p:ph type="title"/>
          </p:nvPr>
        </p:nvSpPr>
        <p:spPr>
          <a:xfrm>
            <a:off x="1828800" y="139120"/>
            <a:ext cx="9167149" cy="513741"/>
          </a:xfrm>
          <a:prstGeom prst="rect">
            <a:avLst/>
          </a:prstGeom>
        </p:spPr>
        <p:txBody>
          <a:bodyPr vert="horz" wrap="square" lIns="91440" tIns="45720" rIns="91440" bIns="45720" numCol="1" anchor="ctr" anchorCtr="0" compatLnSpc="1">
            <a:prstTxWarp prst="textNoShape">
              <a:avLst/>
            </a:prstTxWarp>
            <a:noAutofit/>
          </a:bodyPr>
          <a:lstStyle/>
          <a:p>
            <a:pPr lvl="0"/>
            <a:r>
              <a:rPr lang="en-US"/>
              <a:t>Click to edit Master title style</a:t>
            </a:r>
            <a:endParaRPr lang="en-US" dirty="0"/>
          </a:p>
        </p:txBody>
      </p:sp>
      <p:sp>
        <p:nvSpPr>
          <p:cNvPr id="8195" name="Text Placeholder 2"/>
          <p:cNvSpPr>
            <a:spLocks noGrp="1"/>
          </p:cNvSpPr>
          <p:nvPr>
            <p:ph type="body" idx="1"/>
          </p:nvPr>
        </p:nvSpPr>
        <p:spPr bwMode="auto">
          <a:xfrm>
            <a:off x="370391" y="892026"/>
            <a:ext cx="10579260" cy="57749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p:cNvCxnSpPr/>
          <p:nvPr/>
        </p:nvCxnSpPr>
        <p:spPr>
          <a:xfrm>
            <a:off x="32151" y="787072"/>
            <a:ext cx="11091120" cy="6"/>
          </a:xfrm>
          <a:prstGeom prst="line">
            <a:avLst/>
          </a:prstGeom>
          <a:ln w="38100">
            <a:prstDash val="lg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4FDC6F9-37F9-4E25-AECA-D307B8421C73}"/>
              </a:ext>
            </a:extLst>
          </p:cNvPr>
          <p:cNvSpPr txBox="1"/>
          <p:nvPr/>
        </p:nvSpPr>
        <p:spPr>
          <a:xfrm rot="16200000">
            <a:off x="8985571" y="2870085"/>
            <a:ext cx="6172673" cy="263337"/>
          </a:xfrm>
          <a:prstGeom prst="rect">
            <a:avLst/>
          </a:prstGeom>
          <a:noFill/>
        </p:spPr>
        <p:txBody>
          <a:bodyPr wrap="square" lIns="0" tIns="36000" rIns="0" bIns="0"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0" lang="fa-IR" sz="2400" b="1" i="0" u="none" strike="noStrike" kern="1200" cap="none" spc="-100" normalizeH="0" baseline="0" noProof="0" dirty="0">
                <a:ln>
                  <a:noFill/>
                </a:ln>
                <a:solidFill>
                  <a:prstClr val="white">
                    <a:lumMod val="65000"/>
                  </a:prstClr>
                </a:solidFill>
                <a:effectLst/>
                <a:uLnTx/>
                <a:uFillTx/>
                <a:latin typeface="Corbel" panose="020B0503020204020204" pitchFamily="34" charset="0"/>
                <a:ea typeface="+mn-ea"/>
                <a:cs typeface="B Traffic" panose="00000400000000000000" pitchFamily="2" charset="-78"/>
              </a:rPr>
              <a:t>دولت مردمی ایران قوی</a:t>
            </a:r>
            <a:endParaRPr kumimoji="0" lang="en-US" sz="2400" b="1" i="0" u="none" strike="noStrike" kern="1200" cap="none" spc="-100" normalizeH="0" baseline="0" noProof="0" dirty="0">
              <a:ln>
                <a:noFill/>
              </a:ln>
              <a:solidFill>
                <a:prstClr val="white">
                  <a:lumMod val="65000"/>
                </a:prstClr>
              </a:solidFill>
              <a:effectLst/>
              <a:uLnTx/>
              <a:uFillTx/>
              <a:latin typeface="Corbel" panose="020B0503020204020204" pitchFamily="34" charset="0"/>
              <a:ea typeface="+mn-ea"/>
              <a:cs typeface="B Traffic" panose="00000400000000000000" pitchFamily="2" charset="-78"/>
            </a:endParaRPr>
          </a:p>
        </p:txBody>
      </p:sp>
      <p:sp>
        <p:nvSpPr>
          <p:cNvPr id="17" name="TextBox 16">
            <a:extLst>
              <a:ext uri="{FF2B5EF4-FFF2-40B4-BE49-F238E27FC236}">
                <a16:creationId xmlns:a16="http://schemas.microsoft.com/office/drawing/2014/main" id="{34FDC6F9-37F9-4E25-AECA-D307B8421C73}"/>
              </a:ext>
            </a:extLst>
          </p:cNvPr>
          <p:cNvSpPr txBox="1"/>
          <p:nvPr/>
        </p:nvSpPr>
        <p:spPr>
          <a:xfrm rot="16200000">
            <a:off x="8718207" y="2984154"/>
            <a:ext cx="6142193" cy="263337"/>
          </a:xfrm>
          <a:prstGeom prst="rect">
            <a:avLst/>
          </a:prstGeom>
          <a:noFill/>
        </p:spPr>
        <p:txBody>
          <a:bodyPr wrap="square" lIns="0" tIns="36000" rIns="0" bIns="0"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0" lang="fa-IR" sz="2400" b="1" i="0" u="none" strike="noStrike" kern="1200" cap="none" spc="-100" normalizeH="0" baseline="0" noProof="0" dirty="0">
                <a:ln>
                  <a:noFill/>
                </a:ln>
                <a:solidFill>
                  <a:prstClr val="white"/>
                </a:solidFill>
                <a:effectLst/>
                <a:uLnTx/>
                <a:uFillTx/>
                <a:latin typeface="Corbel" panose="020B0503020204020204" pitchFamily="34" charset="0"/>
                <a:ea typeface="+mn-ea"/>
                <a:cs typeface="B Traffic" panose="00000400000000000000" pitchFamily="2" charset="-78"/>
              </a:rPr>
              <a:t>گزارش </a:t>
            </a:r>
            <a:r>
              <a:rPr kumimoji="0" lang="fa-IR" sz="2400" b="1" i="0" u="none" strike="noStrike" kern="1200" cap="none" spc="-100" normalizeH="0" baseline="0" noProof="0" dirty="0" err="1">
                <a:ln>
                  <a:noFill/>
                </a:ln>
                <a:solidFill>
                  <a:prstClr val="white"/>
                </a:solidFill>
                <a:effectLst/>
                <a:uLnTx/>
                <a:uFillTx/>
                <a:latin typeface="Corbel" panose="020B0503020204020204" pitchFamily="34" charset="0"/>
                <a:ea typeface="+mn-ea"/>
                <a:cs typeface="B Traffic" panose="00000400000000000000" pitchFamily="2" charset="-78"/>
              </a:rPr>
              <a:t>دستاوردها</a:t>
            </a:r>
            <a:r>
              <a:rPr kumimoji="0" lang="fa-IR" sz="2400" b="1" i="0" u="none" strike="noStrike" kern="1200" cap="none" spc="-100" normalizeH="0" baseline="0" noProof="0" dirty="0">
                <a:ln>
                  <a:noFill/>
                </a:ln>
                <a:solidFill>
                  <a:prstClr val="white"/>
                </a:solidFill>
                <a:effectLst/>
                <a:uLnTx/>
                <a:uFillTx/>
                <a:latin typeface="Corbel" panose="020B0503020204020204" pitchFamily="34" charset="0"/>
                <a:ea typeface="+mn-ea"/>
                <a:cs typeface="B Traffic" panose="00000400000000000000" pitchFamily="2" charset="-78"/>
              </a:rPr>
              <a:t> و عملکرد </a:t>
            </a:r>
          </a:p>
        </p:txBody>
      </p:sp>
      <p:sp>
        <p:nvSpPr>
          <p:cNvPr id="9" name="TextBox 8">
            <a:extLst>
              <a:ext uri="{FF2B5EF4-FFF2-40B4-BE49-F238E27FC236}">
                <a16:creationId xmlns:a16="http://schemas.microsoft.com/office/drawing/2014/main" id="{47101CC1-6ECF-4085-BB01-F0C9A887D11E}"/>
              </a:ext>
            </a:extLst>
          </p:cNvPr>
          <p:cNvSpPr txBox="1"/>
          <p:nvPr userDrawn="1"/>
        </p:nvSpPr>
        <p:spPr>
          <a:xfrm rot="16200000">
            <a:off x="8342223" y="2957102"/>
            <a:ext cx="6172673" cy="263337"/>
          </a:xfrm>
          <a:prstGeom prst="rect">
            <a:avLst/>
          </a:prstGeom>
          <a:noFill/>
        </p:spPr>
        <p:txBody>
          <a:bodyPr wrap="square" lIns="0" tIns="36000" rIns="0" bIns="0"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0" lang="fa-IR" sz="2400" b="1" i="0" u="none" strike="noStrike" kern="1200" cap="none" spc="-100" normalizeH="0" baseline="0" noProof="0" dirty="0">
                <a:ln>
                  <a:noFill/>
                </a:ln>
                <a:solidFill>
                  <a:prstClr val="white">
                    <a:lumMod val="65000"/>
                  </a:prstClr>
                </a:solidFill>
                <a:effectLst/>
                <a:uLnTx/>
                <a:uFillTx/>
                <a:latin typeface="Corbel" panose="020B0503020204020204" pitchFamily="34" charset="0"/>
                <a:ea typeface="+mn-ea"/>
                <a:cs typeface="B Traffic" panose="00000400000000000000" pitchFamily="2" charset="-78"/>
              </a:rPr>
              <a:t>دولت سیزدهم سال اول</a:t>
            </a:r>
            <a:endParaRPr kumimoji="0" lang="en-US" sz="2400" b="1" i="0" u="none" strike="noStrike" kern="1200" cap="none" spc="-100" normalizeH="0" baseline="0" noProof="0" dirty="0">
              <a:ln>
                <a:noFill/>
              </a:ln>
              <a:solidFill>
                <a:prstClr val="white">
                  <a:lumMod val="65000"/>
                </a:prstClr>
              </a:solidFill>
              <a:effectLst/>
              <a:uLnTx/>
              <a:uFillTx/>
              <a:latin typeface="Corbel" panose="020B0503020204020204" pitchFamily="34" charset="0"/>
              <a:ea typeface="+mn-ea"/>
              <a:cs typeface="B Traffic" panose="00000400000000000000" pitchFamily="2" charset="-78"/>
            </a:endParaRPr>
          </a:p>
        </p:txBody>
      </p:sp>
    </p:spTree>
    <p:extLst>
      <p:ext uri="{BB962C8B-B14F-4D97-AF65-F5344CB8AC3E}">
        <p14:creationId xmlns:p14="http://schemas.microsoft.com/office/powerpoint/2010/main" val="167922482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 id="2147483694" r:id="rId20"/>
    <p:sldLayoutId id="2147483695" r:id="rId21"/>
    <p:sldLayoutId id="2147483696" r:id="rId22"/>
    <p:sldLayoutId id="2147483697" r:id="rId23"/>
    <p:sldLayoutId id="2147483698" r:id="rId24"/>
    <p:sldLayoutId id="2147483699" r:id="rId25"/>
    <p:sldLayoutId id="2147483700" r:id="rId26"/>
    <p:sldLayoutId id="2147483701" r:id="rId27"/>
    <p:sldLayoutId id="2147483702" r:id="rId28"/>
    <p:sldLayoutId id="2147483703" r:id="rId29"/>
    <p:sldLayoutId id="2147483704" r:id="rId30"/>
    <p:sldLayoutId id="2147483705" r:id="rId31"/>
    <p:sldLayoutId id="2147483706" r:id="rId32"/>
    <p:sldLayoutId id="2147483707" r:id="rId33"/>
    <p:sldLayoutId id="2147483708" r:id="rId34"/>
    <p:sldLayoutId id="2147483709" r:id="rId35"/>
  </p:sldLayoutIdLst>
  <p:transition>
    <p:fade thruBlk="1"/>
  </p:transition>
  <p:txStyles>
    <p:titleStyle>
      <a:lvl1pPr algn="r" rtl="1" eaLnBrk="1" fontAlgn="base" hangingPunct="1">
        <a:spcBef>
          <a:spcPct val="0"/>
        </a:spcBef>
        <a:spcAft>
          <a:spcPct val="0"/>
        </a:spcAft>
        <a:defRPr lang="en-US" sz="3200" b="1" kern="1200" dirty="0" smtClean="0">
          <a:solidFill>
            <a:srgbClr val="002060"/>
          </a:solidFill>
          <a:effectLst>
            <a:outerShdw blurRad="38100" dist="38100" dir="2700000" algn="tl">
              <a:srgbClr val="000000">
                <a:alpha val="43137"/>
              </a:srgbClr>
            </a:outerShdw>
          </a:effectLst>
          <a:latin typeface="+mj-lt"/>
          <a:ea typeface="A Hamase" panose="00000400000000000000" pitchFamily="2" charset="-78"/>
          <a:cs typeface="A Hamase" panose="00000400000000000000" pitchFamily="2" charset="-78"/>
        </a:defRPr>
      </a:lvl1pPr>
      <a:lvl2pPr algn="r" rtl="1" eaLnBrk="1" fontAlgn="base" hangingPunct="1">
        <a:spcBef>
          <a:spcPct val="0"/>
        </a:spcBef>
        <a:spcAft>
          <a:spcPct val="0"/>
        </a:spcAft>
        <a:defRPr sz="3300" b="1">
          <a:solidFill>
            <a:srgbClr val="0070C0"/>
          </a:solidFill>
          <a:latin typeface="Verdana" pitchFamily="34" charset="0"/>
          <a:ea typeface="Mitra"/>
          <a:cs typeface="B Homa" pitchFamily="2" charset="-78"/>
        </a:defRPr>
      </a:lvl2pPr>
      <a:lvl3pPr algn="r" rtl="1" eaLnBrk="1" fontAlgn="base" hangingPunct="1">
        <a:spcBef>
          <a:spcPct val="0"/>
        </a:spcBef>
        <a:spcAft>
          <a:spcPct val="0"/>
        </a:spcAft>
        <a:defRPr sz="3300" b="1">
          <a:solidFill>
            <a:srgbClr val="0070C0"/>
          </a:solidFill>
          <a:latin typeface="Verdana" pitchFamily="34" charset="0"/>
          <a:ea typeface="Mitra"/>
          <a:cs typeface="B Homa" pitchFamily="2" charset="-78"/>
        </a:defRPr>
      </a:lvl3pPr>
      <a:lvl4pPr algn="r" rtl="1" eaLnBrk="1" fontAlgn="base" hangingPunct="1">
        <a:spcBef>
          <a:spcPct val="0"/>
        </a:spcBef>
        <a:spcAft>
          <a:spcPct val="0"/>
        </a:spcAft>
        <a:defRPr sz="3300" b="1">
          <a:solidFill>
            <a:srgbClr val="0070C0"/>
          </a:solidFill>
          <a:latin typeface="Verdana" pitchFamily="34" charset="0"/>
          <a:ea typeface="Mitra"/>
          <a:cs typeface="B Homa" pitchFamily="2" charset="-78"/>
        </a:defRPr>
      </a:lvl4pPr>
      <a:lvl5pPr algn="r" rtl="1" eaLnBrk="1" fontAlgn="base" hangingPunct="1">
        <a:spcBef>
          <a:spcPct val="0"/>
        </a:spcBef>
        <a:spcAft>
          <a:spcPct val="0"/>
        </a:spcAft>
        <a:defRPr sz="3300" b="1">
          <a:solidFill>
            <a:srgbClr val="0070C0"/>
          </a:solidFill>
          <a:latin typeface="Verdana" pitchFamily="34" charset="0"/>
          <a:ea typeface="Mitra"/>
          <a:cs typeface="B Homa" pitchFamily="2" charset="-78"/>
        </a:defRPr>
      </a:lvl5pPr>
      <a:lvl6pPr marL="457200" algn="r" rtl="1" eaLnBrk="1" fontAlgn="base" hangingPunct="1">
        <a:spcBef>
          <a:spcPct val="0"/>
        </a:spcBef>
        <a:spcAft>
          <a:spcPct val="0"/>
        </a:spcAft>
        <a:defRPr sz="4400" b="1">
          <a:solidFill>
            <a:schemeClr val="tx1"/>
          </a:solidFill>
          <a:latin typeface="Verdana" pitchFamily="34" charset="0"/>
          <a:cs typeface="Mitra" pitchFamily="2" charset="-78"/>
        </a:defRPr>
      </a:lvl6pPr>
      <a:lvl7pPr marL="914400" algn="r" rtl="1" eaLnBrk="1" fontAlgn="base" hangingPunct="1">
        <a:spcBef>
          <a:spcPct val="0"/>
        </a:spcBef>
        <a:spcAft>
          <a:spcPct val="0"/>
        </a:spcAft>
        <a:defRPr sz="4400" b="1">
          <a:solidFill>
            <a:schemeClr val="tx1"/>
          </a:solidFill>
          <a:latin typeface="Verdana" pitchFamily="34" charset="0"/>
          <a:cs typeface="Mitra" pitchFamily="2" charset="-78"/>
        </a:defRPr>
      </a:lvl7pPr>
      <a:lvl8pPr marL="1371600" algn="r" rtl="1" eaLnBrk="1" fontAlgn="base" hangingPunct="1">
        <a:spcBef>
          <a:spcPct val="0"/>
        </a:spcBef>
        <a:spcAft>
          <a:spcPct val="0"/>
        </a:spcAft>
        <a:defRPr sz="4400" b="1">
          <a:solidFill>
            <a:schemeClr val="tx1"/>
          </a:solidFill>
          <a:latin typeface="Verdana" pitchFamily="34" charset="0"/>
          <a:cs typeface="Mitra" pitchFamily="2" charset="-78"/>
        </a:defRPr>
      </a:lvl8pPr>
      <a:lvl9pPr marL="1828800" algn="r" rtl="1" eaLnBrk="1" fontAlgn="base" hangingPunct="1">
        <a:spcBef>
          <a:spcPct val="0"/>
        </a:spcBef>
        <a:spcAft>
          <a:spcPct val="0"/>
        </a:spcAft>
        <a:defRPr sz="4400" b="1">
          <a:solidFill>
            <a:schemeClr val="tx1"/>
          </a:solidFill>
          <a:latin typeface="Verdana" pitchFamily="34" charset="0"/>
          <a:cs typeface="Mitra" pitchFamily="2" charset="-78"/>
        </a:defRPr>
      </a:lvl9pPr>
    </p:titleStyle>
    <p:bodyStyle>
      <a:lvl1pPr marL="342900" indent="-342900" algn="r" rtl="1" eaLnBrk="1" fontAlgn="base" hangingPunct="1">
        <a:spcBef>
          <a:spcPct val="20000"/>
        </a:spcBef>
        <a:spcAft>
          <a:spcPct val="0"/>
        </a:spcAft>
        <a:buFont typeface="Courier New" panose="02070309020205020404" pitchFamily="49" charset="0"/>
        <a:buChar char="o"/>
        <a:defRPr sz="3200" kern="1200" baseline="0">
          <a:solidFill>
            <a:schemeClr val="tx1"/>
          </a:solidFill>
          <a:latin typeface="Book Antiqua" panose="02040602050305030304" pitchFamily="18" charset="0"/>
          <a:ea typeface="B Mitra" panose="00000400000000000000" pitchFamily="2" charset="-78"/>
          <a:cs typeface="B Mitra" panose="00000400000000000000" pitchFamily="2" charset="-78"/>
        </a:defRPr>
      </a:lvl1pPr>
      <a:lvl2pPr marL="742950" indent="-285750" algn="r" rtl="1" eaLnBrk="1" fontAlgn="base" hangingPunct="1">
        <a:spcBef>
          <a:spcPct val="20000"/>
        </a:spcBef>
        <a:spcAft>
          <a:spcPct val="0"/>
        </a:spcAft>
        <a:buFont typeface="Arial" panose="020B0604020202020204" pitchFamily="34" charset="0"/>
        <a:buChar char="•"/>
        <a:defRPr sz="2800" kern="1200" baseline="0">
          <a:solidFill>
            <a:schemeClr val="tx1"/>
          </a:solidFill>
          <a:latin typeface="Book Antiqua" panose="02040602050305030304" pitchFamily="18" charset="0"/>
          <a:ea typeface="B Mitra" panose="00000400000000000000" pitchFamily="2" charset="-78"/>
          <a:cs typeface="B Mitra" panose="00000400000000000000" pitchFamily="2" charset="-78"/>
        </a:defRPr>
      </a:lvl2pPr>
      <a:lvl3pPr marL="1143000" indent="-228600" algn="r" rtl="1" eaLnBrk="1" fontAlgn="base" hangingPunct="1">
        <a:spcBef>
          <a:spcPct val="20000"/>
        </a:spcBef>
        <a:spcAft>
          <a:spcPct val="0"/>
        </a:spcAft>
        <a:buBlip>
          <a:blip r:embed="rId37"/>
        </a:buBlip>
        <a:defRPr sz="2400" kern="1200" baseline="0">
          <a:solidFill>
            <a:schemeClr val="tx1"/>
          </a:solidFill>
          <a:latin typeface="Book Antiqua" panose="02040602050305030304" pitchFamily="18" charset="0"/>
          <a:ea typeface="B Mitra" panose="00000400000000000000" pitchFamily="2" charset="-78"/>
          <a:cs typeface="B Mitra" panose="00000400000000000000" pitchFamily="2" charset="-78"/>
        </a:defRPr>
      </a:lvl3pPr>
      <a:lvl4pPr marL="1600200" indent="-228600" algn="r" rtl="1" eaLnBrk="1" fontAlgn="base" hangingPunct="1">
        <a:spcBef>
          <a:spcPct val="20000"/>
        </a:spcBef>
        <a:spcAft>
          <a:spcPct val="0"/>
        </a:spcAft>
        <a:buFont typeface="Arial" pitchFamily="34" charset="0"/>
        <a:buChar char="–"/>
        <a:defRPr sz="2000" kern="1200" baseline="0">
          <a:solidFill>
            <a:schemeClr val="tx1"/>
          </a:solidFill>
          <a:latin typeface="Book Antiqua" panose="02040602050305030304" pitchFamily="18" charset="0"/>
          <a:ea typeface="B Mitra" panose="00000400000000000000" pitchFamily="2" charset="-78"/>
          <a:cs typeface="B Mitra" panose="00000400000000000000" pitchFamily="2" charset="-78"/>
        </a:defRPr>
      </a:lvl4pPr>
      <a:lvl5pPr marL="2057400" indent="-228600" algn="r" rtl="1" eaLnBrk="1" fontAlgn="base" hangingPunct="1">
        <a:spcBef>
          <a:spcPct val="20000"/>
        </a:spcBef>
        <a:spcAft>
          <a:spcPct val="0"/>
        </a:spcAft>
        <a:buFont typeface="Arial" pitchFamily="34" charset="0"/>
        <a:buChar char="»"/>
        <a:defRPr sz="2000" kern="1200" baseline="0">
          <a:solidFill>
            <a:schemeClr val="tx1"/>
          </a:solidFill>
          <a:latin typeface="Book Antiqua" panose="02040602050305030304" pitchFamily="18" charset="0"/>
          <a:ea typeface="B Mitra" panose="00000400000000000000" pitchFamily="2" charset="-78"/>
          <a:cs typeface="B Mitra" panose="00000400000000000000" pitchFamily="2" charset="-78"/>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hyperlink" Target="https://shafaf.isiri.gov.ir/"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2823340"/>
            <a:ext cx="12192000" cy="1446550"/>
          </a:xfrm>
          <a:prstGeom prst="rect">
            <a:avLst/>
          </a:prstGeom>
          <a:solidFill>
            <a:schemeClr val="bg1">
              <a:alpha val="73000"/>
            </a:schemeClr>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4400" b="1" i="0" u="none" strike="noStrike" kern="1200" cap="all" spc="-300" normalizeH="0" baseline="0" noProof="0" dirty="0">
                <a:ln>
                  <a:noFill/>
                </a:ln>
                <a:solidFill>
                  <a:srgbClr val="002060"/>
                </a:solidFill>
                <a:effectLst/>
                <a:uLnTx/>
                <a:uFillTx/>
                <a:latin typeface="Arial"/>
                <a:cs typeface="B Titr"/>
              </a:rPr>
              <a:t>خلاصه مدیریتی </a:t>
            </a:r>
            <a:r>
              <a:rPr kumimoji="0" lang="fa-IR" sz="4400" b="1" i="0" u="none" strike="noStrike" kern="1200" cap="all" spc="-300" normalizeH="0" baseline="0" noProof="0" dirty="0" err="1">
                <a:ln>
                  <a:noFill/>
                </a:ln>
                <a:solidFill>
                  <a:srgbClr val="002060"/>
                </a:solidFill>
                <a:effectLst/>
                <a:uLnTx/>
                <a:uFillTx/>
                <a:latin typeface="Arial"/>
                <a:cs typeface="B Titr"/>
              </a:rPr>
              <a:t>عملکردها</a:t>
            </a:r>
            <a:r>
              <a:rPr kumimoji="0" lang="fa-IR" sz="4400" b="1" i="0" u="none" strike="noStrike" kern="1200" cap="all" spc="-300" normalizeH="0" baseline="0" noProof="0" dirty="0">
                <a:ln>
                  <a:noFill/>
                </a:ln>
                <a:solidFill>
                  <a:srgbClr val="002060"/>
                </a:solidFill>
                <a:effectLst/>
                <a:uLnTx/>
                <a:uFillTx/>
                <a:latin typeface="Arial"/>
                <a:cs typeface="B Titr"/>
              </a:rPr>
              <a:t> و دستاوردهای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4400" b="1" i="0" u="none" strike="noStrike" kern="1200" cap="all" spc="-300" normalizeH="0" baseline="0" noProof="0" dirty="0">
                <a:ln>
                  <a:noFill/>
                </a:ln>
                <a:solidFill>
                  <a:srgbClr val="002060"/>
                </a:solidFill>
                <a:effectLst/>
                <a:uLnTx/>
                <a:uFillTx/>
                <a:latin typeface="Arial"/>
                <a:cs typeface="B Titr"/>
              </a:rPr>
              <a:t>سال </a:t>
            </a:r>
            <a:r>
              <a:rPr kumimoji="0" lang="fa-IR" sz="4400" b="1" i="0" u="none" strike="noStrike" kern="1200" cap="all" spc="-300" normalizeH="0" baseline="0" noProof="0" dirty="0">
                <a:ln>
                  <a:noFill/>
                </a:ln>
                <a:solidFill>
                  <a:srgbClr val="00B0F0"/>
                </a:solidFill>
                <a:effectLst/>
                <a:uLnTx/>
                <a:uFillTx/>
                <a:latin typeface="Arial"/>
                <a:cs typeface="B Titr"/>
              </a:rPr>
              <a:t>اول</a:t>
            </a:r>
            <a:r>
              <a:rPr kumimoji="0" lang="fa-IR" sz="4400" b="1" i="0" u="none" strike="noStrike" kern="1200" cap="all" spc="-300" normalizeH="0" baseline="0" noProof="0" dirty="0">
                <a:ln>
                  <a:noFill/>
                </a:ln>
                <a:solidFill>
                  <a:srgbClr val="002060"/>
                </a:solidFill>
                <a:effectLst/>
                <a:uLnTx/>
                <a:uFillTx/>
                <a:latin typeface="Arial"/>
                <a:cs typeface="B Titr"/>
              </a:rPr>
              <a:t> دولت </a:t>
            </a:r>
            <a:r>
              <a:rPr kumimoji="0" lang="fa-IR" sz="4400" b="1" i="0" u="none" strike="noStrike" kern="1200" cap="all" spc="-300" normalizeH="0" baseline="0" noProof="0" dirty="0">
                <a:ln>
                  <a:noFill/>
                </a:ln>
                <a:solidFill>
                  <a:srgbClr val="00B0F0"/>
                </a:solidFill>
                <a:effectLst/>
                <a:uLnTx/>
                <a:uFillTx/>
                <a:latin typeface="Arial"/>
                <a:cs typeface="B Titr"/>
              </a:rPr>
              <a:t>سیزدهم</a:t>
            </a:r>
          </a:p>
        </p:txBody>
      </p:sp>
      <p:sp>
        <p:nvSpPr>
          <p:cNvPr id="3" name="Rectangle 2">
            <a:extLst>
              <a:ext uri="{FF2B5EF4-FFF2-40B4-BE49-F238E27FC236}">
                <a16:creationId xmlns:a16="http://schemas.microsoft.com/office/drawing/2014/main" id="{20F118B2-D76A-4D40-B720-C2B3AB05A3FC}"/>
              </a:ext>
            </a:extLst>
          </p:cNvPr>
          <p:cNvSpPr/>
          <p:nvPr/>
        </p:nvSpPr>
        <p:spPr>
          <a:xfrm>
            <a:off x="0" y="1707730"/>
            <a:ext cx="2318575" cy="3971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70C0"/>
              </a:solidFill>
              <a:effectLst/>
              <a:uLnTx/>
              <a:uFillTx/>
              <a:latin typeface="IranNastaliq" panose="02000503000000020003" pitchFamily="2" charset="0"/>
              <a:cs typeface="B Nazanin" panose="00000400000000000000" pitchFamily="2" charset="-78"/>
            </a:endParaRPr>
          </a:p>
        </p:txBody>
      </p:sp>
    </p:spTree>
    <p:extLst>
      <p:ext uri="{BB962C8B-B14F-4D97-AF65-F5344CB8AC3E}">
        <p14:creationId xmlns:p14="http://schemas.microsoft.com/office/powerpoint/2010/main" val="3232082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صنعت، معدن و تجارت</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748093630"/>
              </p:ext>
            </p:extLst>
          </p:nvPr>
        </p:nvGraphicFramePr>
        <p:xfrm>
          <a:off x="230910" y="982638"/>
          <a:ext cx="10658765" cy="5687890"/>
        </p:xfrm>
        <a:graphic>
          <a:graphicData uri="http://schemas.openxmlformats.org/drawingml/2006/table">
            <a:tbl>
              <a:tblPr firstRow="1" bandRow="1">
                <a:tableStyleId>{5C22544A-7EE6-4342-B048-85BDC9FD1C3A}</a:tableStyleId>
              </a:tblPr>
              <a:tblGrid>
                <a:gridCol w="8976885">
                  <a:extLst>
                    <a:ext uri="{9D8B030D-6E8A-4147-A177-3AD203B41FA5}">
                      <a16:colId xmlns:a16="http://schemas.microsoft.com/office/drawing/2014/main" val="2158984607"/>
                    </a:ext>
                  </a:extLst>
                </a:gridCol>
                <a:gridCol w="1681880">
                  <a:extLst>
                    <a:ext uri="{9D8B030D-6E8A-4147-A177-3AD203B41FA5}">
                      <a16:colId xmlns:a16="http://schemas.microsoft.com/office/drawing/2014/main" val="969674980"/>
                    </a:ext>
                  </a:extLst>
                </a:gridCol>
              </a:tblGrid>
              <a:tr h="1155659">
                <a:tc>
                  <a:txBody>
                    <a:bodyPr/>
                    <a:lstStyle/>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800" b="1" kern="1200">
                          <a:solidFill>
                            <a:schemeClr val="tx1"/>
                          </a:solidFill>
                          <a:effectLst/>
                          <a:latin typeface="+mn-lt"/>
                          <a:ea typeface="+mn-ea"/>
                          <a:cs typeface="B Nazanin" panose="00000400000000000000" pitchFamily="2" charset="-78"/>
                        </a:rPr>
                        <a:t>حجم تجارت </a:t>
                      </a:r>
                      <a:r>
                        <a:rPr lang="fa-IR" sz="1800" b="1" kern="1200" dirty="0">
                          <a:solidFill>
                            <a:schemeClr val="tx1"/>
                          </a:solidFill>
                          <a:effectLst/>
                          <a:latin typeface="+mn-lt"/>
                          <a:ea typeface="+mn-ea"/>
                          <a:cs typeface="B Nazanin" panose="00000400000000000000" pitchFamily="2" charset="-78"/>
                        </a:rPr>
                        <a:t>خارجی کشور در سه ماهه نخست سال ۱۴۰۱ برابر ۳۵/۷  میلیون تن کالا (صادرات ۲۷/۷ میلیون تن و واردات ۸  میلیون تن) به ارزش ۲۵/۵ میلیارد دلار (رشد ۱۹/۵ درصد نسبت به مدت مشابه سال قبل)</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تعداد  ۹ رایزنان بازرگانی(رشد ۱۰۰ درصدی نسبت به دوره مشابه قبل)</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تعداد مراکز تجاری به ۱۸ مرکز (رشد ۸۰ درصدی) و تعداد ۸ موافقتنامه با کشورهای منطقه</a:t>
                      </a:r>
                      <a:endParaRPr lang="fa-IR"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تجارت</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2253913">
                <a:tc>
                  <a:txBody>
                    <a:bodyPr/>
                    <a:lstStyle/>
                    <a:p>
                      <a:pPr marL="285750" marR="0" indent="-285750" algn="justLow">
                        <a:lnSpc>
                          <a:spcPct val="115000"/>
                        </a:lnSpc>
                        <a:spcBef>
                          <a:spcPts val="0"/>
                        </a:spcBef>
                        <a:spcAft>
                          <a:spcPts val="0"/>
                        </a:spcAft>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شاخص  تولید کارگاه های بزرگ صنعتی در دوره جدید ۱۱۶ می باشد (رشد ۳.۵ درصدی در مقایسه با مدت مشابه سال گذشته)</a:t>
                      </a:r>
                    </a:p>
                    <a:p>
                      <a:pPr marL="285750" marR="0" indent="-285750" algn="justLow">
                        <a:lnSpc>
                          <a:spcPct val="115000"/>
                        </a:lnSpc>
                        <a:spcBef>
                          <a:spcPts val="0"/>
                        </a:spcBef>
                        <a:spcAft>
                          <a:spcPts val="0"/>
                        </a:spcAft>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رشد ۱۸ درصدی  سرمایه گذاری بخش </a:t>
                      </a:r>
                      <a:r>
                        <a:rPr lang="fa-IR" sz="1800" b="1" kern="1200" dirty="0">
                          <a:solidFill>
                            <a:schemeClr val="tx1"/>
                          </a:solidFill>
                          <a:effectLst/>
                          <a:latin typeface="+mn-lt"/>
                          <a:ea typeface="+mn-ea"/>
                          <a:cs typeface="B Nazanin" panose="00000400000000000000" pitchFamily="2" charset="-78"/>
                        </a:rPr>
                        <a:t>صنعت دارای پروانه بهره برداری‏</a:t>
                      </a:r>
                      <a:r>
                        <a:rPr lang="fa-IR" sz="1800" b="1" kern="1200" baseline="0" dirty="0">
                          <a:solidFill>
                            <a:schemeClr val="tx1"/>
                          </a:solidFill>
                          <a:effectLst/>
                          <a:latin typeface="+mn-lt"/>
                          <a:ea typeface="+mn-ea"/>
                          <a:cs typeface="B Nazanin" panose="00000400000000000000" pitchFamily="2" charset="-78"/>
                        </a:rPr>
                        <a:t> </a:t>
                      </a:r>
                      <a:r>
                        <a:rPr lang="fa-IR" sz="1800" b="1" kern="1200" dirty="0">
                          <a:solidFill>
                            <a:srgbClr val="FF0000"/>
                          </a:solidFill>
                          <a:effectLst/>
                          <a:latin typeface="+mn-lt"/>
                          <a:ea typeface="+mn-ea"/>
                          <a:cs typeface="B Nazanin" panose="00000400000000000000" pitchFamily="2" charset="-78"/>
                        </a:rPr>
                        <a:t>(نسبت به دوره زمانی مشابه سال قبل  کاهش ۳۰ درصدی )</a:t>
                      </a:r>
                    </a:p>
                    <a:p>
                      <a:pPr marL="285750" marR="0" indent="-285750" algn="justLow">
                        <a:lnSpc>
                          <a:spcPct val="115000"/>
                        </a:lnSpc>
                        <a:spcBef>
                          <a:spcPts val="0"/>
                        </a:spcBef>
                        <a:spcAft>
                          <a:spcPts val="0"/>
                        </a:spcAft>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افزایش تعداد شهرک  و نواحی صنعتی در حال بهره برداری به ۱۸ عدد (نسبت به دوره زمانی مشابه قبل  رشد ۲۵۷ درصدی )</a:t>
                      </a:r>
                    </a:p>
                    <a:p>
                      <a:pPr marL="285750" marR="0" indent="-285750" algn="justLow">
                        <a:lnSpc>
                          <a:spcPct val="115000"/>
                        </a:lnSpc>
                        <a:spcBef>
                          <a:spcPts val="0"/>
                        </a:spcBef>
                        <a:spcAft>
                          <a:spcPts val="0"/>
                        </a:spcAft>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افزایش عرضه خودرو به میزان ۳۹۰ هزار دستگاه خودرو (رشد ۲۵ درصدی نسبت به دوره مشابه سال قبل)</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800" b="1" kern="1200" dirty="0">
                          <a:solidFill>
                            <a:schemeClr val="dk1"/>
                          </a:solidFill>
                          <a:effectLst/>
                          <a:latin typeface="+mn-lt"/>
                          <a:ea typeface="+mn-ea"/>
                          <a:cs typeface="B Nazanin" panose="00000400000000000000" pitchFamily="2" charset="-78"/>
                        </a:rPr>
                        <a:t>شفاف سازی عرضه و ایجاد ثبات در بازار خودرو با راه اندازی سامانه یکپارچه تخصیص خودرو</a:t>
                      </a:r>
                      <a:endParaRPr lang="en-US" sz="1800" b="1" kern="1200" dirty="0">
                        <a:solidFill>
                          <a:schemeClr val="dk1"/>
                        </a:solidFill>
                        <a:effectLst/>
                        <a:latin typeface="+mn-lt"/>
                        <a:ea typeface="+mn-ea"/>
                        <a:cs typeface="B Nazanin" panose="00000400000000000000" pitchFamily="2" charset="-78"/>
                      </a:endParaRPr>
                    </a:p>
                    <a:p>
                      <a:pPr marL="285750" marR="0" indent="-285750" algn="justLow">
                        <a:lnSpc>
                          <a:spcPct val="115000"/>
                        </a:lnSpc>
                        <a:spcBef>
                          <a:spcPts val="0"/>
                        </a:spcBef>
                        <a:spcAft>
                          <a:spcPts val="0"/>
                        </a:spcAft>
                        <a:buFont typeface="Wingdings" panose="05000000000000000000" pitchFamily="2" charset="2"/>
                        <a:buChar char="q"/>
                      </a:pPr>
                      <a:endParaRPr lang="fa-IR"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صنایع</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1530418">
                <a:tc>
                  <a:txBody>
                    <a:bodyPr/>
                    <a:lstStyle/>
                    <a:p>
                      <a:pPr marL="285750" indent="-285750" algn="just">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اکتشاف ۱۳۳هزار کیلومتر مربع(رشد ۱۱ درصدی  نسبت به دوره زمانی مشابه قبلی)</a:t>
                      </a:r>
                      <a:endParaRPr lang="fa-IR" sz="1600" b="1" kern="1200" dirty="0">
                        <a:solidFill>
                          <a:schemeClr val="dk1"/>
                        </a:solidFill>
                        <a:effectLst/>
                        <a:latin typeface="+mn-lt"/>
                        <a:ea typeface="+mn-ea"/>
                        <a:cs typeface="B Nazanin" panose="00000400000000000000" pitchFamily="2" charset="-78"/>
                      </a:endParaRPr>
                    </a:p>
                    <a:p>
                      <a:pPr marL="285750" indent="-285750" algn="just">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افزایش</a:t>
                      </a:r>
                      <a:r>
                        <a:rPr lang="fa-IR" sz="1800" b="1" kern="1200" baseline="0" dirty="0">
                          <a:solidFill>
                            <a:schemeClr val="dk1"/>
                          </a:solidFill>
                          <a:effectLst/>
                          <a:latin typeface="+mn-lt"/>
                          <a:ea typeface="+mn-ea"/>
                          <a:cs typeface="B Nazanin" panose="00000400000000000000" pitchFamily="2" charset="-78"/>
                        </a:rPr>
                        <a:t> </a:t>
                      </a:r>
                      <a:r>
                        <a:rPr lang="fa-IR" sz="1800" b="1" kern="1200" dirty="0">
                          <a:solidFill>
                            <a:schemeClr val="dk1"/>
                          </a:solidFill>
                          <a:effectLst/>
                          <a:latin typeface="+mn-lt"/>
                          <a:ea typeface="+mn-ea"/>
                          <a:cs typeface="B Nazanin" panose="00000400000000000000" pitchFamily="2" charset="-78"/>
                        </a:rPr>
                        <a:t>کمی ۲ برابری تولید اطلاعات پایه (نقشه های زمین شناسی- نقشه های ژئوشیمیایی- نقشه های اکتشاف ‏سیستماتیک)</a:t>
                      </a:r>
                    </a:p>
                    <a:p>
                      <a:pPr marL="285750" indent="-285750" algn="just">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وصول ۱۶/۵  هزار میلیارد تومان حقوق دولتی معدن( رشد ۴۷ درصدی نسبت به دوره مشابه قبلی)</a:t>
                      </a:r>
                    </a:p>
                    <a:p>
                      <a:pPr marL="285750" indent="-285750" algn="just">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ارتقاء جایگاه سازمان زمین شناسی در محافل بین المللی(کسب کرسی علوم زمین و مخاطرات ساحلی یونسکو)</a:t>
                      </a:r>
                      <a:endParaRPr lang="fa-IR"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معادن</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2508382799"/>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صنعت، معدن و تجارت</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340716659"/>
              </p:ext>
            </p:extLst>
          </p:nvPr>
        </p:nvGraphicFramePr>
        <p:xfrm>
          <a:off x="230910" y="982638"/>
          <a:ext cx="10658765" cy="4590288"/>
        </p:xfrm>
        <a:graphic>
          <a:graphicData uri="http://schemas.openxmlformats.org/drawingml/2006/table">
            <a:tbl>
              <a:tblPr firstRow="1" bandRow="1">
                <a:tableStyleId>{5C22544A-7EE6-4342-B048-85BDC9FD1C3A}</a:tableStyleId>
              </a:tblPr>
              <a:tblGrid>
                <a:gridCol w="8976885">
                  <a:extLst>
                    <a:ext uri="{9D8B030D-6E8A-4147-A177-3AD203B41FA5}">
                      <a16:colId xmlns:a16="http://schemas.microsoft.com/office/drawing/2014/main" val="2158984607"/>
                    </a:ext>
                  </a:extLst>
                </a:gridCol>
                <a:gridCol w="1681880">
                  <a:extLst>
                    <a:ext uri="{9D8B030D-6E8A-4147-A177-3AD203B41FA5}">
                      <a16:colId xmlns:a16="http://schemas.microsoft.com/office/drawing/2014/main" val="969674980"/>
                    </a:ext>
                  </a:extLst>
                </a:gridCol>
              </a:tblGrid>
              <a:tr h="1155659">
                <a:tc>
                  <a:txBody>
                    <a:bodyPr/>
                    <a:lstStyle/>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endParaRPr lang="fa-IR" sz="1600" b="1" kern="1200" dirty="0">
                        <a:solidFill>
                          <a:schemeClr val="dk1"/>
                        </a:solidFill>
                        <a:effectLst/>
                        <a:latin typeface="+mn-lt"/>
                        <a:ea typeface="+mn-ea"/>
                        <a:cs typeface="B Nazanin" panose="00000400000000000000" pitchFamily="2" charset="-78"/>
                      </a:endParaRPr>
                    </a:p>
                    <a:p>
                      <a:pPr marL="285750" marR="0" indent="-285750" algn="just" defTabSz="914400" rtl="1" eaLnBrk="1" latinLnBrk="0" hangingPunct="1">
                        <a:lnSpc>
                          <a:spcPct val="150000"/>
                        </a:lnSpc>
                        <a:spcBef>
                          <a:spcPts val="0"/>
                        </a:spcBef>
                        <a:spcAft>
                          <a:spcPts val="0"/>
                        </a:spcAft>
                        <a:buFont typeface="Wingdings" panose="05000000000000000000" pitchFamily="2" charset="2"/>
                        <a:buChar char="v"/>
                      </a:pPr>
                      <a:r>
                        <a:rPr lang="fa-IR" sz="1600" b="1" u="none" kern="1200" dirty="0">
                          <a:solidFill>
                            <a:schemeClr val="dk1"/>
                          </a:solidFill>
                          <a:effectLst/>
                          <a:latin typeface="+mn-lt"/>
                          <a:ea typeface="+mn-ea"/>
                          <a:cs typeface="B Nazanin" panose="00000400000000000000" pitchFamily="2" charset="-78"/>
                        </a:rPr>
                        <a:t>به منظور جلوگیری از انحراف تسهیلات پرداختی برای نخستین بار در کشور تسهیلات مبتنی بر استعلام  پرداخت می شود و تاکنون حدود ۷۴۰۰  فاکتور الکترونیک برای این منظور مبنای پرداخت تسهیلات قرار گرفته است.</a:t>
                      </a:r>
                    </a:p>
                    <a:p>
                      <a:pPr marL="285750" marR="0" indent="-285750" algn="just" defTabSz="914400" rtl="1" eaLnBrk="1" latinLnBrk="0" hangingPunct="1">
                        <a:lnSpc>
                          <a:spcPct val="150000"/>
                        </a:lnSpc>
                        <a:spcBef>
                          <a:spcPts val="0"/>
                        </a:spcBef>
                        <a:spcAft>
                          <a:spcPts val="0"/>
                        </a:spcAft>
                        <a:buFont typeface="Wingdings" panose="05000000000000000000" pitchFamily="2" charset="2"/>
                        <a:buChar char="v"/>
                      </a:pPr>
                      <a:r>
                        <a:rPr lang="fa-IR" sz="1600" b="1" u="none" kern="1200" dirty="0">
                          <a:solidFill>
                            <a:schemeClr val="dk1"/>
                          </a:solidFill>
                          <a:effectLst/>
                          <a:latin typeface="+mn-lt"/>
                          <a:ea typeface="+mn-ea"/>
                          <a:cs typeface="B Nazanin" panose="00000400000000000000" pitchFamily="2" charset="-78"/>
                        </a:rPr>
                        <a:t>پرداخت ۲۷۰۰ میلیارد ریال منابع به صندوق های تحت پوشش به عنوان افزایش سرمایه، اقدامی کم نظیر در این حوزه</a:t>
                      </a:r>
                    </a:p>
                    <a:p>
                      <a:pPr marL="285750" marR="0" lvl="0" indent="-285750" algn="just" defTabSz="914400" rtl="1" eaLnBrk="1" fontAlgn="auto" latinLnBrk="0" hangingPunct="1">
                        <a:lnSpc>
                          <a:spcPct val="150000"/>
                        </a:lnSpc>
                        <a:spcBef>
                          <a:spcPts val="0"/>
                        </a:spcBef>
                        <a:spcAft>
                          <a:spcPts val="0"/>
                        </a:spcAft>
                        <a:buClrTx/>
                        <a:buSzTx/>
                        <a:buFont typeface="Wingdings" panose="05000000000000000000" pitchFamily="2" charset="2"/>
                        <a:buChar char="v"/>
                        <a:tabLst/>
                        <a:defRPr/>
                      </a:pPr>
                      <a:r>
                        <a:rPr lang="fa-IR" sz="1600" b="1" u="none" kern="1200" dirty="0">
                          <a:solidFill>
                            <a:schemeClr val="dk1"/>
                          </a:solidFill>
                          <a:effectLst/>
                          <a:latin typeface="+mn-lt"/>
                          <a:ea typeface="+mn-ea"/>
                          <a:cs typeface="B Nazanin" panose="00000400000000000000" pitchFamily="2" charset="-78"/>
                        </a:rPr>
                        <a:t>شروع اجرای ۴۲ پروژه بزرگ صنعتی کشور با حجم سرمایه گذاری بیش از معادل ۱۵ میلیارد دلار در ۱۱ استان کشور </a:t>
                      </a:r>
                      <a:endParaRPr lang="en-US" sz="1600" b="1" u="none" kern="1200" dirty="0">
                        <a:solidFill>
                          <a:schemeClr val="dk1"/>
                        </a:solidFill>
                        <a:effectLst/>
                        <a:latin typeface="+mn-lt"/>
                        <a:ea typeface="+mn-ea"/>
                        <a:cs typeface="B Nazanin" panose="00000400000000000000" pitchFamily="2" charset="-78"/>
                      </a:endParaRP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endParaRPr lang="fa-IR"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تأمین مالی بخش تولید</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2253913">
                <a:tc>
                  <a:txBody>
                    <a:bodyPr/>
                    <a:lstStyle/>
                    <a:p>
                      <a:pPr marL="285750" lvl="0" indent="-285750" algn="just" rtl="1">
                        <a:lnSpc>
                          <a:spcPct val="150000"/>
                        </a:lnSpc>
                        <a:buFont typeface="Wingdings" panose="05000000000000000000" pitchFamily="2" charset="2"/>
                        <a:buChar char="ü"/>
                      </a:pPr>
                      <a:r>
                        <a:rPr lang="fa-IR" sz="1600" b="1" u="none" kern="1200" dirty="0">
                          <a:solidFill>
                            <a:schemeClr val="dk1"/>
                          </a:solidFill>
                          <a:effectLst/>
                          <a:latin typeface="+mn-lt"/>
                          <a:ea typeface="+mn-ea"/>
                          <a:cs typeface="B Nazanin" panose="00000400000000000000" pitchFamily="2" charset="-78"/>
                        </a:rPr>
                        <a:t>اصلاح سازوکارهای تامین مواد اولیه فولادی در بورس با حذف سهمیه‌ها و بدون ایجاد محدودیت برای واحدهای تولیدی و حذف امضاهای طلائی و رانت برای نخستین بار</a:t>
                      </a:r>
                    </a:p>
                    <a:p>
                      <a:pPr marL="285750" marR="0" lvl="0" indent="-285750" algn="just" defTabSz="914400" rtl="1" eaLnBrk="1" fontAlgn="auto" latinLnBrk="0" hangingPunct="1">
                        <a:lnSpc>
                          <a:spcPct val="150000"/>
                        </a:lnSpc>
                        <a:spcBef>
                          <a:spcPts val="0"/>
                        </a:spcBef>
                        <a:spcAft>
                          <a:spcPts val="0"/>
                        </a:spcAft>
                        <a:buClrTx/>
                        <a:buSzTx/>
                        <a:buFont typeface="Wingdings" panose="05000000000000000000" pitchFamily="2" charset="2"/>
                        <a:buChar char="ü"/>
                        <a:tabLst/>
                        <a:defRPr/>
                      </a:pPr>
                      <a:r>
                        <a:rPr lang="fa-IR" sz="1600" b="1" u="none" kern="1200" dirty="0">
                          <a:solidFill>
                            <a:schemeClr val="dk1"/>
                          </a:solidFill>
                          <a:effectLst/>
                          <a:latin typeface="+mn-lt"/>
                          <a:ea typeface="+mn-ea"/>
                          <a:cs typeface="B Nazanin" panose="00000400000000000000" pitchFamily="2" charset="-78"/>
                        </a:rPr>
                        <a:t>اصلاح سازوکارهای نظام توزیع با استفاده از ابزارهای مختلف از جمله درج قیمت تولیدکننده بر روی کالاها برای نخستین بار</a:t>
                      </a:r>
                      <a:endParaRPr lang="en-US" sz="1600" b="1" u="none" kern="1200" dirty="0">
                        <a:solidFill>
                          <a:schemeClr val="dk1"/>
                        </a:solidFill>
                        <a:effectLst/>
                        <a:latin typeface="+mn-lt"/>
                        <a:ea typeface="+mn-ea"/>
                        <a:cs typeface="B Nazanin" panose="00000400000000000000" pitchFamily="2" charset="-78"/>
                      </a:endParaRPr>
                    </a:p>
                    <a:p>
                      <a:pPr marL="285750" lvl="0" indent="-285750" algn="just" rtl="1">
                        <a:lnSpc>
                          <a:spcPct val="150000"/>
                        </a:lnSpc>
                        <a:buFont typeface="Wingdings" panose="05000000000000000000" pitchFamily="2" charset="2"/>
                        <a:buChar char="ü"/>
                      </a:pPr>
                      <a:r>
                        <a:rPr lang="fa-IR" sz="1600" b="1" u="none" kern="1200" dirty="0">
                          <a:solidFill>
                            <a:schemeClr val="dk1"/>
                          </a:solidFill>
                          <a:effectLst/>
                          <a:latin typeface="+mn-lt"/>
                          <a:ea typeface="+mn-ea"/>
                          <a:cs typeface="B Nazanin" panose="00000400000000000000" pitchFamily="2" charset="-78"/>
                        </a:rPr>
                        <a:t>اصلاح بنیادی فرآیند رسیدگی به شکایات مصرف کنندگان از طریق ارجاع اولیه شکایت به کسب و کار (اعم از تولیدی و صنفی) و الزام به جلب رضایت شکایت کننده و عنداللزوم رسیدگی از سوی سازمان حمایت از مصرف کنندگان و تولیدکنندگان </a:t>
                      </a:r>
                      <a:endParaRPr lang="en-US" sz="1600" b="1" u="none" kern="1200" dirty="0">
                        <a:solidFill>
                          <a:schemeClr val="dk1"/>
                        </a:solidFill>
                        <a:effectLst/>
                        <a:latin typeface="+mn-lt"/>
                        <a:ea typeface="+mn-ea"/>
                        <a:cs typeface="B Nazanin" panose="00000400000000000000" pitchFamily="2" charset="-78"/>
                      </a:endParaRPr>
                    </a:p>
                    <a:p>
                      <a:pPr marL="0" marR="0" indent="0" algn="justLow">
                        <a:lnSpc>
                          <a:spcPct val="115000"/>
                        </a:lnSpc>
                        <a:spcBef>
                          <a:spcPts val="0"/>
                        </a:spcBef>
                        <a:spcAft>
                          <a:spcPts val="0"/>
                        </a:spcAft>
                        <a:buFont typeface="Wingdings" panose="05000000000000000000" pitchFamily="2" charset="2"/>
                        <a:buNone/>
                      </a:pPr>
                      <a:endParaRPr lang="fa-IR"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2400" b="1" kern="1200" dirty="0">
                          <a:solidFill>
                            <a:schemeClr val="bg1"/>
                          </a:solidFill>
                          <a:latin typeface="Lalezar" panose="00000500000000000000" pitchFamily="50" charset="-78"/>
                          <a:ea typeface="+mn-ea"/>
                          <a:cs typeface="B Nazanin" panose="00000400000000000000" pitchFamily="2" charset="-78"/>
                        </a:rPr>
                        <a:t>مدیریت و نظارت بر بازار </a:t>
                      </a:r>
                      <a:endParaRPr lang="en-US" sz="2400" b="1" kern="1200" dirty="0">
                        <a:solidFill>
                          <a:schemeClr val="bg1"/>
                        </a:solidFill>
                        <a:latin typeface="Lalezar" panose="00000500000000000000" pitchFamily="50" charset="-78"/>
                        <a:ea typeface="+mn-ea"/>
                        <a:cs typeface="B Nazanin" panose="00000400000000000000" pitchFamily="2" charset="-78"/>
                      </a:endParaRPr>
                    </a:p>
                    <a:p>
                      <a:pPr marL="0" algn="ctr" defTabSz="914400" rtl="1" eaLnBrk="1" latinLnBrk="0" hangingPunct="1"/>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bl>
          </a:graphicData>
        </a:graphic>
      </p:graphicFrame>
    </p:spTree>
    <p:extLst>
      <p:ext uri="{BB962C8B-B14F-4D97-AF65-F5344CB8AC3E}">
        <p14:creationId xmlns:p14="http://schemas.microsoft.com/office/powerpoint/2010/main" val="533976783"/>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a:xfrm>
            <a:off x="1254370" y="139120"/>
            <a:ext cx="9741580" cy="513741"/>
          </a:xfrm>
        </p:spPr>
        <p:txBody>
          <a:bodyPr/>
          <a:lstStyle/>
          <a:p>
            <a:pPr marL="0" marR="0" rtl="1">
              <a:lnSpc>
                <a:spcPct val="107000"/>
              </a:lnSpc>
              <a:spcBef>
                <a:spcPts val="0"/>
              </a:spcBef>
              <a:spcAft>
                <a:spcPts val="800"/>
              </a:spcAft>
            </a:pPr>
            <a:r>
              <a:rPr lang="fa-IR" sz="2400" dirty="0">
                <a:effectLst/>
                <a:latin typeface="A Hamase" panose="00000400000000000000"/>
                <a:ea typeface="Calibri" panose="020F0502020204030204" pitchFamily="34" charset="0"/>
                <a:cs typeface="B Titr"/>
              </a:rPr>
              <a:t>معاون</a:t>
            </a:r>
            <a:r>
              <a:rPr lang="fa-IR" dirty="0">
                <a:effectLst/>
                <a:latin typeface="A Hamase" panose="00000400000000000000"/>
                <a:ea typeface="Calibri" panose="020F0502020204030204" pitchFamily="34" charset="0"/>
                <a:cs typeface="B Titr"/>
              </a:rPr>
              <a:t>ت امور زنان و خانواده ریاست جمهوری</a:t>
            </a:r>
            <a:endParaRPr lang="en-US" dirty="0">
              <a:effectLst/>
              <a:latin typeface="A Hamase" panose="00000400000000000000"/>
              <a:ea typeface="Calibri" panose="020F0502020204030204" pitchFamily="34" charset="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705453493"/>
              </p:ext>
            </p:extLst>
          </p:nvPr>
        </p:nvGraphicFramePr>
        <p:xfrm>
          <a:off x="95693" y="982638"/>
          <a:ext cx="10793983" cy="4937404"/>
        </p:xfrm>
        <a:graphic>
          <a:graphicData uri="http://schemas.openxmlformats.org/drawingml/2006/table">
            <a:tbl>
              <a:tblPr firstRow="1" bandRow="1">
                <a:tableStyleId>{5C22544A-7EE6-4342-B048-85BDC9FD1C3A}</a:tableStyleId>
              </a:tblPr>
              <a:tblGrid>
                <a:gridCol w="7275363">
                  <a:extLst>
                    <a:ext uri="{9D8B030D-6E8A-4147-A177-3AD203B41FA5}">
                      <a16:colId xmlns:a16="http://schemas.microsoft.com/office/drawing/2014/main" val="2158984607"/>
                    </a:ext>
                  </a:extLst>
                </a:gridCol>
                <a:gridCol w="3518620">
                  <a:extLst>
                    <a:ext uri="{9D8B030D-6E8A-4147-A177-3AD203B41FA5}">
                      <a16:colId xmlns:a16="http://schemas.microsoft.com/office/drawing/2014/main" val="969674980"/>
                    </a:ext>
                  </a:extLst>
                </a:gridCol>
              </a:tblGrid>
              <a:tr h="110478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600" b="1" u="sng" kern="1200" dirty="0">
                          <a:solidFill>
                            <a:schemeClr val="tx1"/>
                          </a:solidFill>
                          <a:effectLst/>
                          <a:latin typeface="+mn-lt"/>
                          <a:ea typeface="+mn-ea"/>
                          <a:cs typeface="B Nazanin" panose="00000400000000000000" pitchFamily="2" charset="-78"/>
                        </a:rPr>
                        <a:t>ایجاد صندوق ضمانت در حوزه اشتغال برای زنان سرپرست خانوار در دهک های ۱ تا ۵ درآمدی و اعطای تسهیلات؛ </a:t>
                      </a:r>
                      <a:r>
                        <a:rPr lang="fa-IR" sz="1600" b="1" kern="1200" dirty="0">
                          <a:solidFill>
                            <a:schemeClr val="tx1"/>
                          </a:solidFill>
                          <a:effectLst/>
                          <a:latin typeface="+mn-lt"/>
                          <a:ea typeface="+mn-ea"/>
                          <a:cs typeface="B Nazanin" panose="00000400000000000000" pitchFamily="2" charset="-78"/>
                        </a:rPr>
                        <a:t>در استان خوزستان ۲۶۰</a:t>
                      </a:r>
                      <a:r>
                        <a:rPr lang="ar-SA" sz="1600" b="1" kern="1200" dirty="0">
                          <a:solidFill>
                            <a:schemeClr val="tx1"/>
                          </a:solidFill>
                          <a:effectLst/>
                          <a:latin typeface="+mn-lt"/>
                          <a:ea typeface="+mn-ea"/>
                          <a:cs typeface="B Nazanin" panose="00000400000000000000" pitchFamily="2" charset="-78"/>
                        </a:rPr>
                        <a:t> نفر از زنان کارافرین و زنان سرپرست خانوار از </a:t>
                      </a:r>
                      <a:r>
                        <a:rPr lang="fa-IR" sz="1600" b="1" kern="1200" dirty="0">
                          <a:solidFill>
                            <a:schemeClr val="tx1"/>
                          </a:solidFill>
                          <a:effectLst/>
                          <a:latin typeface="+mn-lt"/>
                          <a:ea typeface="+mn-ea"/>
                          <a:cs typeface="B Nazanin" panose="00000400000000000000" pitchFamily="2" charset="-78"/>
                        </a:rPr>
                        <a:t>۲۸</a:t>
                      </a:r>
                      <a:r>
                        <a:rPr lang="ar-SA" sz="1600" b="1" kern="1200" dirty="0">
                          <a:solidFill>
                            <a:schemeClr val="tx1"/>
                          </a:solidFill>
                          <a:effectLst/>
                          <a:latin typeface="+mn-lt"/>
                          <a:ea typeface="+mn-ea"/>
                          <a:cs typeface="B Nazanin" panose="00000400000000000000" pitchFamily="2" charset="-78"/>
                        </a:rPr>
                        <a:t> شهرستان و </a:t>
                      </a:r>
                      <a:r>
                        <a:rPr lang="fa-IR" sz="1600" b="1" kern="1200" dirty="0">
                          <a:solidFill>
                            <a:schemeClr val="tx1"/>
                          </a:solidFill>
                          <a:effectLst/>
                          <a:latin typeface="+mn-lt"/>
                          <a:ea typeface="+mn-ea"/>
                          <a:cs typeface="B Nazanin" panose="00000400000000000000" pitchFamily="2" charset="-78"/>
                        </a:rPr>
                        <a:t>۱۳۹</a:t>
                      </a:r>
                      <a:r>
                        <a:rPr lang="ar-SA" sz="1600" b="1" kern="1200" dirty="0">
                          <a:solidFill>
                            <a:schemeClr val="tx1"/>
                          </a:solidFill>
                          <a:effectLst/>
                          <a:latin typeface="+mn-lt"/>
                          <a:ea typeface="+mn-ea"/>
                          <a:cs typeface="B Nazanin" panose="00000400000000000000" pitchFamily="2" charset="-78"/>
                        </a:rPr>
                        <a:t> روستای </a:t>
                      </a:r>
                      <a:r>
                        <a:rPr lang="fa-IR" sz="1600" b="1" kern="1200" dirty="0">
                          <a:solidFill>
                            <a:schemeClr val="tx1"/>
                          </a:solidFill>
                          <a:effectLst/>
                          <a:latin typeface="+mn-lt"/>
                          <a:ea typeface="+mn-ea"/>
                          <a:cs typeface="B Nazanin" panose="00000400000000000000" pitchFamily="2" charset="-78"/>
                        </a:rPr>
                        <a:t>آن استان </a:t>
                      </a:r>
                      <a:r>
                        <a:rPr lang="ar-SA" sz="1600" b="1" kern="1200" dirty="0">
                          <a:solidFill>
                            <a:schemeClr val="tx1"/>
                          </a:solidFill>
                          <a:effectLst/>
                          <a:latin typeface="+mn-lt"/>
                          <a:ea typeface="+mn-ea"/>
                          <a:cs typeface="B Nazanin" panose="00000400000000000000" pitchFamily="2" charset="-78"/>
                        </a:rPr>
                        <a:t>به بانک ملی جهت دریافت تسهیلات</a:t>
                      </a:r>
                      <a:r>
                        <a:rPr lang="fa-IR" sz="1600" b="1" kern="1200" dirty="0">
                          <a:solidFill>
                            <a:schemeClr val="tx1"/>
                          </a:solidFill>
                          <a:effectLst/>
                          <a:latin typeface="+mn-lt"/>
                          <a:ea typeface="+mn-ea"/>
                          <a:cs typeface="B Nazanin" panose="00000400000000000000" pitchFamily="2" charset="-78"/>
                        </a:rPr>
                        <a:t> معرفی شده اند. در  اکثر استان های کشور طرح های متناسب با ظرفیت محلی و بومی که توسط زنان واجد شرایط در حال انجام است شناسایی و حمایت مالی و مهارتی صورت گرفته است(قلم زنی در استان زنجان، تولیدات خانگی و محلی استان سمنان). </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600" b="1" kern="1200" dirty="0">
                          <a:solidFill>
                            <a:schemeClr val="tx1"/>
                          </a:solidFill>
                          <a:effectLst/>
                          <a:latin typeface="+mn-lt"/>
                          <a:ea typeface="+mn-ea"/>
                          <a:cs typeface="B Nazanin" panose="00000400000000000000" pitchFamily="2" charset="-78"/>
                        </a:rPr>
                        <a:t>پیگیری </a:t>
                      </a:r>
                      <a:r>
                        <a:rPr lang="ar-SA" sz="1600" b="1" kern="1200" dirty="0">
                          <a:solidFill>
                            <a:schemeClr val="tx1"/>
                          </a:solidFill>
                          <a:effectLst/>
                          <a:latin typeface="+mn-lt"/>
                          <a:ea typeface="+mn-ea"/>
                          <a:cs typeface="B Nazanin" panose="00000400000000000000" pitchFamily="2" charset="-78"/>
                        </a:rPr>
                        <a:t> وضعیت بیمه</a:t>
                      </a:r>
                      <a:r>
                        <a:rPr lang="fa-IR" sz="1600" b="1" kern="1200" dirty="0">
                          <a:solidFill>
                            <a:schemeClr val="tx1"/>
                          </a:solidFill>
                          <a:effectLst/>
                          <a:latin typeface="+mn-lt"/>
                          <a:ea typeface="+mn-ea"/>
                          <a:cs typeface="B Nazanin" panose="00000400000000000000" pitchFamily="2" charset="-78"/>
                        </a:rPr>
                        <a:t>‌</a:t>
                      </a:r>
                      <a:r>
                        <a:rPr lang="ar-SA" sz="1600" b="1" kern="1200" dirty="0">
                          <a:solidFill>
                            <a:schemeClr val="tx1"/>
                          </a:solidFill>
                          <a:effectLst/>
                          <a:latin typeface="+mn-lt"/>
                          <a:ea typeface="+mn-ea"/>
                          <a:cs typeface="B Nazanin" panose="00000400000000000000" pitchFamily="2" charset="-78"/>
                        </a:rPr>
                        <a:t>ای زنان سرپرست خانوار جویای کار </a:t>
                      </a:r>
                      <a:r>
                        <a:rPr lang="fa-IR" sz="1600" b="1" kern="1200" dirty="0">
                          <a:solidFill>
                            <a:schemeClr val="tx1"/>
                          </a:solidFill>
                          <a:effectLst/>
                          <a:latin typeface="+mn-lt"/>
                          <a:ea typeface="+mn-ea"/>
                          <a:cs typeface="B Nazanin" panose="00000400000000000000" pitchFamily="2" charset="-78"/>
                        </a:rPr>
                        <a:t>در </a:t>
                      </a:r>
                      <a:r>
                        <a:rPr lang="ar-SA" sz="1600" b="1" kern="1200" dirty="0">
                          <a:solidFill>
                            <a:schemeClr val="tx1"/>
                          </a:solidFill>
                          <a:effectLst/>
                          <a:latin typeface="+mn-lt"/>
                          <a:ea typeface="+mn-ea"/>
                          <a:cs typeface="B Nazanin" panose="00000400000000000000" pitchFamily="2" charset="-78"/>
                        </a:rPr>
                        <a:t>تعامل با وزارت تعاون ،‌کار و رفاه اجتماعی</a:t>
                      </a:r>
                      <a:endParaRPr lang="en-US" sz="16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just"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تغییر رویکرد توجه به جامعه زنان از آسیبی و حمایتی به توانمند سازی زنان  با اولویت زنان سرپرست خانوار</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49405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600" b="1" kern="1200" dirty="0">
                          <a:solidFill>
                            <a:schemeClr val="tx1"/>
                          </a:solidFill>
                          <a:effectLst/>
                          <a:latin typeface="+mn-lt"/>
                          <a:ea typeface="+mn-ea"/>
                          <a:cs typeface="B Nazanin" panose="00000400000000000000" pitchFamily="2" charset="-78"/>
                        </a:rPr>
                        <a:t>ارائه تسهیلات تشویقی ازدواج به زوجین دهه  شصتی روستایی (ارائه تسهیلات به ۳۴۶ زوج واجد شرایط روستایی)</a:t>
                      </a:r>
                    </a:p>
                    <a:p>
                      <a:pPr marL="285750" lvl="0" indent="-285750" rtl="1">
                        <a:buFont typeface="Wingdings" panose="05000000000000000000" pitchFamily="2" charset="2"/>
                        <a:buChar char="ü"/>
                      </a:pPr>
                      <a:r>
                        <a:rPr lang="ar-SA" sz="1600" b="1" kern="1200" dirty="0">
                          <a:solidFill>
                            <a:schemeClr val="tx1"/>
                          </a:solidFill>
                          <a:effectLst/>
                          <a:latin typeface="+mn-lt"/>
                          <a:ea typeface="+mn-ea"/>
                          <a:cs typeface="B Nazanin" panose="00000400000000000000" pitchFamily="2" charset="-78"/>
                        </a:rPr>
                        <a:t>آموزش زوجین فعال در موضوع ترویج فرزندآوری و جمعیت</a:t>
                      </a:r>
                      <a:r>
                        <a:rPr lang="fa-IR" sz="1600" b="1" kern="1200" dirty="0">
                          <a:solidFill>
                            <a:schemeClr val="tx1"/>
                          </a:solidFill>
                          <a:effectLst/>
                          <a:latin typeface="+mn-lt"/>
                          <a:ea typeface="+mn-ea"/>
                          <a:cs typeface="B Nazanin" panose="00000400000000000000" pitchFamily="2" charset="-78"/>
                        </a:rPr>
                        <a:t>،</a:t>
                      </a:r>
                      <a:r>
                        <a:rPr lang="ar-SA" sz="1600" b="1" kern="1200" dirty="0">
                          <a:solidFill>
                            <a:schemeClr val="tx1"/>
                          </a:solidFill>
                          <a:effectLst/>
                          <a:latin typeface="+mn-lt"/>
                          <a:ea typeface="+mn-ea"/>
                          <a:cs typeface="B Nazanin" panose="00000400000000000000" pitchFamily="2" charset="-78"/>
                        </a:rPr>
                        <a:t> تدوین طرح جامع  حامیان مادری</a:t>
                      </a:r>
                      <a:r>
                        <a:rPr lang="fa-IR" sz="1600" b="1" kern="1200" dirty="0">
                          <a:solidFill>
                            <a:schemeClr val="tx1"/>
                          </a:solidFill>
                          <a:effectLst/>
                          <a:latin typeface="+mn-lt"/>
                          <a:ea typeface="+mn-ea"/>
                          <a:cs typeface="B Nazanin" panose="00000400000000000000" pitchFamily="2" charset="-78"/>
                        </a:rPr>
                        <a:t> و </a:t>
                      </a:r>
                      <a:r>
                        <a:rPr lang="ar-SA" sz="1600" b="1" kern="1200" dirty="0">
                          <a:solidFill>
                            <a:schemeClr val="tx1"/>
                          </a:solidFill>
                          <a:effectLst/>
                          <a:latin typeface="+mn-lt"/>
                          <a:ea typeface="+mn-ea"/>
                          <a:cs typeface="B Nazanin" panose="00000400000000000000" pitchFamily="2" charset="-78"/>
                        </a:rPr>
                        <a:t>حمایت</a:t>
                      </a:r>
                      <a:r>
                        <a:rPr lang="fa-IR" sz="1600" b="1" kern="1200" dirty="0">
                          <a:solidFill>
                            <a:schemeClr val="tx1"/>
                          </a:solidFill>
                          <a:effectLst/>
                          <a:latin typeface="+mn-lt"/>
                          <a:ea typeface="+mn-ea"/>
                          <a:cs typeface="B Nazanin" panose="00000400000000000000" pitchFamily="2" charset="-78"/>
                        </a:rPr>
                        <a:t>، طرح</a:t>
                      </a:r>
                      <a:r>
                        <a:rPr lang="ar-SA" sz="1600" b="1" kern="1200" dirty="0">
                          <a:solidFill>
                            <a:schemeClr val="tx1"/>
                          </a:solidFill>
                          <a:effectLst/>
                          <a:latin typeface="+mn-lt"/>
                          <a:ea typeface="+mn-ea"/>
                          <a:cs typeface="B Nazanin" panose="00000400000000000000" pitchFamily="2" charset="-78"/>
                        </a:rPr>
                        <a:t> </a:t>
                      </a:r>
                      <a:r>
                        <a:rPr lang="fa-IR" sz="1600" b="1" kern="1200" dirty="0">
                          <a:solidFill>
                            <a:schemeClr val="tx1"/>
                          </a:solidFill>
                          <a:effectLst/>
                          <a:latin typeface="+mn-lt"/>
                          <a:ea typeface="+mn-ea"/>
                          <a:cs typeface="B Nazanin" panose="00000400000000000000" pitchFamily="2" charset="-78"/>
                        </a:rPr>
                        <a:t>آموزش تربیتی سراج </a:t>
                      </a:r>
                      <a:endParaRPr lang="en-US" sz="16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ü"/>
                      </a:pPr>
                      <a:r>
                        <a:rPr lang="fa-IR" sz="1600" b="1" kern="1200" dirty="0">
                          <a:solidFill>
                            <a:schemeClr val="tx1"/>
                          </a:solidFill>
                          <a:effectLst/>
                          <a:latin typeface="+mn-lt"/>
                          <a:ea typeface="+mn-ea"/>
                          <a:cs typeface="B Nazanin" panose="00000400000000000000" pitchFamily="2" charset="-78"/>
                        </a:rPr>
                        <a:t>همكاري در اجراي طرح اعطاي زمين به خانواده هاي پر جمعيت ( گام اول : خانواده هاي داراي ۴ قلو )</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600" b="1" kern="1200" dirty="0">
                          <a:solidFill>
                            <a:schemeClr val="tx1"/>
                          </a:solidFill>
                          <a:effectLst/>
                          <a:latin typeface="+mn-lt"/>
                          <a:ea typeface="+mn-ea"/>
                          <a:cs typeface="B Nazanin" panose="00000400000000000000" pitchFamily="2" charset="-78"/>
                        </a:rPr>
                        <a:t>فعال سازي " قرارگاه جواني جمعيت " با هدف </a:t>
                      </a:r>
                      <a:r>
                        <a:rPr lang="ar-SA" sz="1600" b="1" kern="1200" dirty="0">
                          <a:solidFill>
                            <a:schemeClr val="tx1"/>
                          </a:solidFill>
                          <a:effectLst/>
                          <a:latin typeface="+mn-lt"/>
                          <a:ea typeface="+mn-ea"/>
                          <a:cs typeface="B Nazanin" panose="00000400000000000000" pitchFamily="2" charset="-78"/>
                        </a:rPr>
                        <a:t>كمك به درمان زوج هاي ناباروري</a:t>
                      </a:r>
                      <a:endParaRPr lang="fa-IR"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just"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تشویق جوانان برای تشکیل خانواده و اقدامات حمایتی در خصوص افزایش جمعیت</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1029868">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a-IR" sz="1600" b="1" kern="1200" dirty="0">
                          <a:solidFill>
                            <a:schemeClr val="tx1"/>
                          </a:solidFill>
                          <a:effectLst/>
                          <a:latin typeface="+mn-lt"/>
                          <a:ea typeface="+mn-ea"/>
                          <a:cs typeface="B Nazanin" panose="00000400000000000000" pitchFamily="2" charset="-78"/>
                        </a:rPr>
                        <a:t>سفارش تهیه و تدوین، تولید و ساخت محتوای فرهنگی هفت مستند با عنوان "زنان سرزمینم" </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a-IR" sz="1600" b="1" kern="1200" dirty="0">
                          <a:solidFill>
                            <a:schemeClr val="tx1"/>
                          </a:solidFill>
                          <a:effectLst/>
                          <a:latin typeface="+mn-lt"/>
                          <a:ea typeface="+mn-ea"/>
                          <a:cs typeface="B Nazanin" panose="00000400000000000000" pitchFamily="2" charset="-78"/>
                        </a:rPr>
                        <a:t>فراهم سازی  مقدمات ایجاد بازارچه های دائمی حجاب و عفاف</a:t>
                      </a:r>
                      <a:endParaRPr lang="en-US" sz="1600" b="1" kern="1200" dirty="0">
                        <a:solidFill>
                          <a:schemeClr val="tx1"/>
                        </a:solidFill>
                        <a:effectLst/>
                        <a:latin typeface="+mn-lt"/>
                        <a:ea typeface="+mn-ea"/>
                        <a:cs typeface="B Nazanin" panose="00000400000000000000" pitchFamily="2" charset="-78"/>
                      </a:endParaRPr>
                    </a:p>
                    <a:p>
                      <a:pPr lvl="0" rtl="1"/>
                      <a:endParaRPr lang="en-US" sz="1600"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گسترش فرهنگ حجاب آراسته در جامعه</a:t>
                      </a: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2157449"/>
                  </a:ext>
                </a:extLst>
              </a:tr>
            </a:tbl>
          </a:graphicData>
        </a:graphic>
      </p:graphicFrame>
    </p:spTree>
    <p:extLst>
      <p:ext uri="{BB962C8B-B14F-4D97-AF65-F5344CB8AC3E}">
        <p14:creationId xmlns:p14="http://schemas.microsoft.com/office/powerpoint/2010/main" val="838386575"/>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سازمان ملی استاندارد ایران</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95962177"/>
              </p:ext>
            </p:extLst>
          </p:nvPr>
        </p:nvGraphicFramePr>
        <p:xfrm>
          <a:off x="203614" y="832512"/>
          <a:ext cx="10658765" cy="5276977"/>
        </p:xfrm>
        <a:graphic>
          <a:graphicData uri="http://schemas.openxmlformats.org/drawingml/2006/table">
            <a:tbl>
              <a:tblPr firstRow="1" bandRow="1">
                <a:tableStyleId>{5C22544A-7EE6-4342-B048-85BDC9FD1C3A}</a:tableStyleId>
              </a:tblPr>
              <a:tblGrid>
                <a:gridCol w="7372843">
                  <a:extLst>
                    <a:ext uri="{9D8B030D-6E8A-4147-A177-3AD203B41FA5}">
                      <a16:colId xmlns:a16="http://schemas.microsoft.com/office/drawing/2014/main" val="2158984607"/>
                    </a:ext>
                  </a:extLst>
                </a:gridCol>
                <a:gridCol w="3285922">
                  <a:extLst>
                    <a:ext uri="{9D8B030D-6E8A-4147-A177-3AD203B41FA5}">
                      <a16:colId xmlns:a16="http://schemas.microsoft.com/office/drawing/2014/main" val="969674980"/>
                    </a:ext>
                  </a:extLst>
                </a:gridCol>
              </a:tblGrid>
              <a:tr h="1104780">
                <a:tc>
                  <a:txBody>
                    <a:bodyPr/>
                    <a:lstStyle/>
                    <a:p>
                      <a:pPr marL="0" marR="0" lvl="0" indent="0" algn="justLow" defTabSz="914400" rtl="1" eaLnBrk="1" fontAlgn="auto" latinLnBrk="0" hangingPunct="1">
                        <a:lnSpc>
                          <a:spcPct val="115000"/>
                        </a:lnSpc>
                        <a:spcBef>
                          <a:spcPts val="0"/>
                        </a:spcBef>
                        <a:spcAft>
                          <a:spcPts val="0"/>
                        </a:spcAft>
                        <a:buClrTx/>
                        <a:buSzTx/>
                        <a:buFontTx/>
                        <a:buNone/>
                        <a:tabLst/>
                        <a:defRPr/>
                      </a:pPr>
                      <a:r>
                        <a:rPr lang="fa-IR" sz="1800" b="1" kern="1200" dirty="0">
                          <a:solidFill>
                            <a:schemeClr val="tx1"/>
                          </a:solidFill>
                          <a:effectLst/>
                          <a:latin typeface="+mn-lt"/>
                          <a:ea typeface="+mn-ea"/>
                          <a:cs typeface="B Titr"/>
                        </a:rPr>
                        <a:t>برای نخستین بار در سازمان ملی استاندارد ایران "سامانه شفافیت"به نشانی </a:t>
                      </a:r>
                      <a:r>
                        <a:rPr lang="en-US" sz="1800" b="1" kern="1200" dirty="0">
                          <a:solidFill>
                            <a:schemeClr val="tx1"/>
                          </a:solidFill>
                          <a:effectLst/>
                          <a:latin typeface="+mn-lt"/>
                          <a:ea typeface="+mn-ea"/>
                          <a:cs typeface="B Titr"/>
                          <a:hlinkClick r:id="rId2">
                            <a:extLst>
                              <a:ext uri="{A12FA001-AC4F-418D-AE19-62706E023703}">
                                <ahyp:hlinkClr xmlns:ahyp="http://schemas.microsoft.com/office/drawing/2018/hyperlinkcolor" val="tx"/>
                              </a:ext>
                            </a:extLst>
                          </a:hlinkClick>
                        </a:rPr>
                        <a:t>https://shafaf.isiri.gov.ir</a:t>
                      </a:r>
                      <a:r>
                        <a:rPr lang="en-US" sz="1800" b="1" kern="1200" dirty="0">
                          <a:solidFill>
                            <a:schemeClr val="tx1"/>
                          </a:solidFill>
                          <a:effectLst/>
                          <a:latin typeface="+mn-lt"/>
                          <a:ea typeface="+mn-ea"/>
                          <a:cs typeface="B Titr"/>
                        </a:rPr>
                        <a:t> </a:t>
                      </a:r>
                      <a:r>
                        <a:rPr lang="fa-IR" sz="1800" b="1" kern="1200" dirty="0">
                          <a:solidFill>
                            <a:schemeClr val="tx1"/>
                          </a:solidFill>
                          <a:effectLst/>
                          <a:latin typeface="+mn-lt"/>
                          <a:ea typeface="+mn-ea"/>
                          <a:cs typeface="B Titr"/>
                        </a:rPr>
                        <a:t> و به منظور دسترسی عموم به مقررات و روش های اجرایی استاندارد در کشور</a:t>
                      </a:r>
                      <a:endParaRPr lang="en-US" sz="1800" b="1" kern="1200" dirty="0">
                        <a:solidFill>
                          <a:schemeClr val="tx1"/>
                        </a:solidFill>
                        <a:effectLst/>
                        <a:latin typeface="+mn-lt"/>
                        <a:ea typeface="+mn-ea"/>
                        <a:cs typeface="B Titr"/>
                      </a:endParaRPr>
                    </a:p>
                    <a:p>
                      <a:pPr marL="0" marR="0" algn="justLow" defTabSz="914400" rtl="1" eaLnBrk="1" latinLnBrk="0" hangingPunct="1">
                        <a:lnSpc>
                          <a:spcPct val="115000"/>
                        </a:lnSpc>
                        <a:spcBef>
                          <a:spcPts val="0"/>
                        </a:spcBef>
                        <a:spcAft>
                          <a:spcPts val="0"/>
                        </a:spcAft>
                      </a:pPr>
                      <a:endParaRPr lang="fa-IR" sz="1600" b="1" kern="1200" dirty="0">
                        <a:solidFill>
                          <a:schemeClr val="tx1"/>
                        </a:solidFill>
                        <a:effectLst/>
                        <a:latin typeface="+mn-lt"/>
                        <a:ea typeface="+mn-ea"/>
                        <a:cs typeface="B Titr"/>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Titr"/>
                        </a:rPr>
                        <a:t>ایجاد سامانه شفافیت</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0" marR="0" algn="justLow">
                        <a:lnSpc>
                          <a:spcPct val="115000"/>
                        </a:lnSpc>
                        <a:spcBef>
                          <a:spcPts val="0"/>
                        </a:spcBef>
                        <a:spcAft>
                          <a:spcPts val="0"/>
                        </a:spcAft>
                      </a:pPr>
                      <a:r>
                        <a:rPr lang="fa-IR" sz="1800" b="1" kern="1200" dirty="0">
                          <a:solidFill>
                            <a:schemeClr val="tx1"/>
                          </a:solidFill>
                          <a:effectLst/>
                          <a:latin typeface="+mn-lt"/>
                          <a:ea typeface="+mn-ea"/>
                          <a:cs typeface="B Titr"/>
                        </a:rPr>
                        <a:t> بستر استاندارد سازی محصولات نوظهور و دانش بنیان با هدف امکان تجاری سازی و صادرات این محصولات در سازمان ملی استاندارد فراهم شده است و در همین راستا بسته توسعه استاندارد محصولات دانش بنیان از سوی سازمان تهیه و ابلاغ شده است. </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Titr"/>
                        </a:rPr>
                        <a:t>حمایت از توسعه محصولات دانش بنیان و نوظهور</a:t>
                      </a:r>
                      <a:endParaRPr lang="en-US" sz="2000" b="1" kern="1200" dirty="0">
                        <a:solidFill>
                          <a:schemeClr val="bg1"/>
                        </a:solidFill>
                        <a:latin typeface="Lalezar" panose="00000500000000000000" pitchFamily="50" charset="-78"/>
                        <a:ea typeface="+mn-ea"/>
                        <a:cs typeface="B Titr"/>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800" b="1" kern="1200" dirty="0">
                          <a:solidFill>
                            <a:schemeClr val="tx1"/>
                          </a:solidFill>
                          <a:effectLst/>
                          <a:latin typeface="+mn-lt"/>
                          <a:ea typeface="+mn-ea"/>
                          <a:cs typeface="B Titr"/>
                        </a:rPr>
                        <a:t>نظامنامه جایزه ملی کیفیت  برای نخستین بار با رویکرد بومی و مبتنی بر ظرفیت های جهان اسلام و با قابلیت بکارگیری در سایر کشورهای جهان اسلام طراحی شده است.</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Titr"/>
                        </a:rPr>
                        <a:t>تدوین نظامنامه جایزه ملی کیفیت </a:t>
                      </a:r>
                      <a:endParaRPr lang="en-US" sz="2000" b="1" kern="1200" dirty="0">
                        <a:solidFill>
                          <a:schemeClr val="bg1"/>
                        </a:solidFill>
                        <a:latin typeface="Lalezar" panose="00000500000000000000" pitchFamily="50" charset="-78"/>
                        <a:ea typeface="+mn-ea"/>
                        <a:cs typeface="B Titr"/>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1061814">
                <a:tc>
                  <a:txBody>
                    <a:bodyPr/>
                    <a:lstStyle/>
                    <a:p>
                      <a:pPr marL="0" marR="0" lvl="0" indent="0" algn="just" defTabSz="914400" rtl="1" eaLnBrk="1" latinLnBrk="0" hangingPunct="1">
                        <a:lnSpc>
                          <a:spcPct val="115000"/>
                        </a:lnSpc>
                        <a:spcBef>
                          <a:spcPts val="0"/>
                        </a:spcBef>
                        <a:spcAft>
                          <a:spcPts val="0"/>
                        </a:spcAft>
                        <a:buFont typeface="Symbol" panose="05050102010706020507" pitchFamily="18" charset="2"/>
                        <a:buNone/>
                      </a:pPr>
                      <a:r>
                        <a:rPr lang="fa-IR" sz="1800" b="1" kern="1200" dirty="0">
                          <a:solidFill>
                            <a:schemeClr val="tx1"/>
                          </a:solidFill>
                          <a:effectLst/>
                          <a:latin typeface="+mn-lt"/>
                          <a:ea typeface="+mn-ea"/>
                          <a:cs typeface="B Titr"/>
                        </a:rPr>
                        <a:t>در سال ۱۴۰۱و برای نخستین بار در کشور، استانداردسازی خدمات در پنج حوزه آموزشی(آموزش ابتدائی)، خدمات گردشگری(اقامتی)، خدمات ورزشی (اماکن ورزشی)، خدمات توان بخشی (خانه های سالمندان) و خدمات پستی با طراحی چک لیست‌های کیفی استاندارد</a:t>
                      </a:r>
                      <a:r>
                        <a:rPr lang="fa-IR" sz="1800" b="1" kern="1200" baseline="0" dirty="0">
                          <a:solidFill>
                            <a:schemeClr val="tx1"/>
                          </a:solidFill>
                          <a:effectLst/>
                          <a:latin typeface="+mn-lt"/>
                          <a:ea typeface="+mn-ea"/>
                          <a:cs typeface="B Titr"/>
                        </a:rPr>
                        <a:t> </a:t>
                      </a:r>
                      <a:r>
                        <a:rPr lang="fa-IR" sz="1800" b="1" kern="1200" dirty="0">
                          <a:solidFill>
                            <a:schemeClr val="tx1"/>
                          </a:solidFill>
                          <a:effectLst/>
                          <a:latin typeface="+mn-lt"/>
                          <a:ea typeface="+mn-ea"/>
                          <a:cs typeface="B Titr"/>
                        </a:rPr>
                        <a:t>سازی شده و به استان ها ابلاغ شده است.</a:t>
                      </a:r>
                      <a:endParaRPr lang="en-US" sz="1800" b="1" kern="1200" dirty="0">
                        <a:solidFill>
                          <a:schemeClr val="tx1"/>
                        </a:solidFill>
                        <a:effectLst/>
                        <a:latin typeface="+mn-lt"/>
                        <a:ea typeface="+mn-ea"/>
                        <a:cs typeface="B Titr"/>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914400" rtl="1" eaLnBrk="1" latinLnBrk="0" hangingPunct="1">
                        <a:lnSpc>
                          <a:spcPct val="115000"/>
                        </a:lnSpc>
                        <a:spcBef>
                          <a:spcPts val="0"/>
                        </a:spcBef>
                        <a:spcAft>
                          <a:spcPts val="0"/>
                        </a:spcAft>
                      </a:pPr>
                      <a:r>
                        <a:rPr lang="fa-IR" sz="2000" b="1" kern="1200" dirty="0">
                          <a:solidFill>
                            <a:schemeClr val="bg1"/>
                          </a:solidFill>
                          <a:latin typeface="Lalezar" panose="00000500000000000000" pitchFamily="50" charset="-78"/>
                          <a:ea typeface="+mn-ea"/>
                          <a:cs typeface="B Titr"/>
                        </a:rPr>
                        <a:t>استانداردسازی بخش خدمات</a:t>
                      </a:r>
                      <a:endParaRPr lang="en-US" sz="2000" b="1" kern="1200" dirty="0">
                        <a:solidFill>
                          <a:schemeClr val="bg1"/>
                        </a:solidFill>
                        <a:latin typeface="Lalezar" panose="00000500000000000000" pitchFamily="50" charset="-78"/>
                        <a:ea typeface="+mn-ea"/>
                        <a:cs typeface="B Titr"/>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2281843"/>
                  </a:ext>
                </a:extLst>
              </a:tr>
              <a:tr h="827915">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fa-IR" sz="1800" b="1" kern="1200" dirty="0">
                          <a:solidFill>
                            <a:schemeClr val="tx1"/>
                          </a:solidFill>
                          <a:effectLst/>
                          <a:latin typeface="+mn-lt"/>
                          <a:ea typeface="+mn-ea"/>
                          <a:cs typeface="B Titr"/>
                        </a:rPr>
                        <a:t>به منظور جلوگیری از پلاک</a:t>
                      </a:r>
                      <a:r>
                        <a:rPr lang="fa-IR" sz="1800" b="1" kern="1200" baseline="0" dirty="0">
                          <a:solidFill>
                            <a:schemeClr val="tx1"/>
                          </a:solidFill>
                          <a:effectLst/>
                          <a:latin typeface="+mn-lt"/>
                          <a:ea typeface="+mn-ea"/>
                          <a:cs typeface="B Titr"/>
                        </a:rPr>
                        <a:t>‌</a:t>
                      </a:r>
                      <a:r>
                        <a:rPr lang="fa-IR" sz="1800" b="1" kern="1200" dirty="0">
                          <a:solidFill>
                            <a:schemeClr val="tx1"/>
                          </a:solidFill>
                          <a:effectLst/>
                          <a:latin typeface="+mn-lt"/>
                          <a:ea typeface="+mn-ea"/>
                          <a:cs typeface="B Titr"/>
                        </a:rPr>
                        <a:t>گذاری خوردوهای فاقد حداقل استانداردهای ایمنی و کیفیت لازم، استانداردهای 9 گانه خودروهای سواری مجدداً به اجرا درآمد و خودروسازان برای ارتقای کیفیت خودروها، به سازمان ملی استاندارد  متعهد شدند از قطعات اصلی دارای پروانه کاربرد علامت استاندارد  در فرآیند تولید استفاده کنند.</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marR="0" algn="ctr" defTabSz="914400" rtl="1" eaLnBrk="1" latinLnBrk="0" hangingPunct="1">
                        <a:lnSpc>
                          <a:spcPct val="115000"/>
                        </a:lnSpc>
                        <a:spcBef>
                          <a:spcPts val="0"/>
                        </a:spcBef>
                        <a:spcAft>
                          <a:spcPts val="0"/>
                        </a:spcAft>
                      </a:pPr>
                      <a:r>
                        <a:rPr lang="fa-IR" sz="2000" b="1" kern="1200" dirty="0">
                          <a:solidFill>
                            <a:schemeClr val="bg1"/>
                          </a:solidFill>
                          <a:latin typeface="Lalezar" panose="00000500000000000000" pitchFamily="50" charset="-78"/>
                          <a:ea typeface="+mn-ea"/>
                          <a:cs typeface="B Titr"/>
                        </a:rPr>
                        <a:t>اجرای کامل  نظام ارزیابی کیفی خودرو ها</a:t>
                      </a: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2157449"/>
                  </a:ext>
                </a:extLst>
              </a:tr>
            </a:tbl>
          </a:graphicData>
        </a:graphic>
      </p:graphicFrame>
    </p:spTree>
    <p:extLst>
      <p:ext uri="{BB962C8B-B14F-4D97-AF65-F5344CB8AC3E}">
        <p14:creationId xmlns:p14="http://schemas.microsoft.com/office/powerpoint/2010/main" val="3936220571"/>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Nazanin" panose="00000400000000000000" pitchFamily="2" charset="-78"/>
              </a:rPr>
              <a:t>وزارت آموزش و پرورش</a:t>
            </a:r>
            <a:endParaRPr lang="en-US" dirty="0">
              <a:cs typeface="B Nazanin" panose="00000400000000000000" pitchFamily="2" charset="-78"/>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070024680"/>
              </p:ext>
            </p:extLst>
          </p:nvPr>
        </p:nvGraphicFramePr>
        <p:xfrm>
          <a:off x="230910" y="982638"/>
          <a:ext cx="10658765" cy="5189220"/>
        </p:xfrm>
        <a:graphic>
          <a:graphicData uri="http://schemas.openxmlformats.org/drawingml/2006/table">
            <a:tbl>
              <a:tblPr firstRow="1" bandRow="1">
                <a:tableStyleId>{5C22544A-7EE6-4342-B048-85BDC9FD1C3A}</a:tableStyleId>
              </a:tblPr>
              <a:tblGrid>
                <a:gridCol w="7583757">
                  <a:extLst>
                    <a:ext uri="{9D8B030D-6E8A-4147-A177-3AD203B41FA5}">
                      <a16:colId xmlns:a16="http://schemas.microsoft.com/office/drawing/2014/main" val="2158984607"/>
                    </a:ext>
                  </a:extLst>
                </a:gridCol>
                <a:gridCol w="3075008">
                  <a:extLst>
                    <a:ext uri="{9D8B030D-6E8A-4147-A177-3AD203B41FA5}">
                      <a16:colId xmlns:a16="http://schemas.microsoft.com/office/drawing/2014/main" val="969674980"/>
                    </a:ext>
                  </a:extLst>
                </a:gridCol>
              </a:tblGrid>
              <a:tr h="1104780">
                <a:tc>
                  <a:txBody>
                    <a:bodyPr/>
                    <a:lstStyle/>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اصلاح  بیش از ۲۰۰ عنوان کتاب درسی در دوره عمومی و متوسطه نظری و فنی و حرفه ای</a:t>
                      </a:r>
                      <a:endParaRPr lang="fa-IR" sz="1600" b="1" kern="1200" dirty="0">
                        <a:solidFill>
                          <a:schemeClr val="tx1"/>
                        </a:solidFill>
                        <a:effectLst/>
                        <a:latin typeface="+mn-lt"/>
                        <a:ea typeface="+mn-ea"/>
                        <a:cs typeface="B Nazanin" panose="00000400000000000000" pitchFamily="2" charset="-78"/>
                      </a:endParaRP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توليد ۲۲ بسته تربیت و یادگیری  شاخه کاردانش</a:t>
                      </a:r>
                      <a:endParaRPr lang="en-US" sz="1800" b="1" kern="1200" dirty="0">
                        <a:solidFill>
                          <a:schemeClr val="tx1"/>
                        </a:solidFill>
                        <a:effectLst/>
                        <a:latin typeface="+mn-lt"/>
                        <a:ea typeface="+mn-ea"/>
                        <a:cs typeface="B Nazanin" panose="00000400000000000000" pitchFamily="2" charset="-78"/>
                      </a:endParaRP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استقرار نظام جامع رصد، نظارت، ارزیابی و تضمین کیفیت در نظام آموزش‌وپرورش</a:t>
                      </a: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endParaRPr lang="fa-IR"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بهبود کیفیت آموزش در مدارس</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 تولید ۶۹۸۹ محتوای الکترونیکی در بستر شبکه ملی رشد</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تهیه تبلت و گوشی هوشمند برای مناطق کمتر برخورداردر دوران کرونا</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تدوين الگوی برنامه درسی الکترونیکی و تلفیقی در دوران کرونا</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توسعه ۱۴۲۰ مدرسه از راه دور در داخل کشور و ۵ مدرسه خارج از کشور</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پوشش تحصیلی ۱۲۷ هزار دانش آموز بازمانده از تحصیل در مدارس با آموزش از راه دور</a:t>
                      </a:r>
                    </a:p>
                    <a:p>
                      <a:pPr marL="0" marR="0" algn="justLow">
                        <a:lnSpc>
                          <a:spcPct val="115000"/>
                        </a:lnSpc>
                        <a:spcBef>
                          <a:spcPts val="0"/>
                        </a:spcBef>
                        <a:spcAft>
                          <a:spcPts val="0"/>
                        </a:spcAft>
                      </a:pPr>
                      <a:endParaRPr lang="fa-IR"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دسترسی حداکثری به تحصیل رایگان</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800" b="1" kern="1200" dirty="0">
                          <a:solidFill>
                            <a:schemeClr val="tx1"/>
                          </a:solidFill>
                          <a:effectLst/>
                          <a:latin typeface="+mn-lt"/>
                          <a:ea typeface="+mn-ea"/>
                          <a:cs typeface="B Nazanin" panose="00000400000000000000" pitchFamily="2" charset="-78"/>
                        </a:rPr>
                        <a:t>توزيع بسته امنيت غذايي دانش آموزان مناطق محروم(ريز مغذ ها ومواد مغذي  و شیر)</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800" b="1" kern="1200" dirty="0">
                          <a:solidFill>
                            <a:schemeClr val="tx1"/>
                          </a:solidFill>
                          <a:effectLst/>
                          <a:latin typeface="+mn-lt"/>
                          <a:ea typeface="+mn-ea"/>
                          <a:cs typeface="B Nazanin" panose="00000400000000000000" pitchFamily="2" charset="-78"/>
                        </a:rPr>
                        <a:t>اجرایی سازی نظام مراقبت هاي اجتماعي دانش­آموزان(طرح ملي نماد)</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800" b="1" kern="1200" dirty="0">
                          <a:solidFill>
                            <a:schemeClr val="tx1"/>
                          </a:solidFill>
                          <a:effectLst/>
                          <a:latin typeface="+mn-lt"/>
                          <a:ea typeface="+mn-ea"/>
                          <a:cs typeface="B Nazanin" panose="00000400000000000000" pitchFamily="2" charset="-78"/>
                        </a:rPr>
                        <a:t>افزايش خود مراقبتي فعال و اصلاح سبك زندگي با  اجراي برنامه سفيران سلامت در مدارس</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800" b="1" kern="1200" dirty="0">
                          <a:solidFill>
                            <a:schemeClr val="tx1"/>
                          </a:solidFill>
                          <a:effectLst/>
                          <a:latin typeface="+mn-lt"/>
                          <a:ea typeface="+mn-ea"/>
                          <a:cs typeface="B Nazanin" panose="00000400000000000000" pitchFamily="2" charset="-78"/>
                        </a:rPr>
                        <a:t>توسعه کانون‌های تندرستي و ورزشی درون و برون مدرسه‌ای (تنها با طرح شهید سلیمانی، ۲۱۰۰ فضای ورزشی درون مدرسه ای ایجاد شده است)</a:t>
                      </a:r>
                      <a:endParaRPr lang="en-US" sz="1800" b="1" kern="1200" dirty="0">
                        <a:solidFill>
                          <a:schemeClr val="tx1"/>
                        </a:solidFill>
                        <a:effectLst/>
                        <a:latin typeface="+mn-lt"/>
                        <a:ea typeface="+mn-ea"/>
                        <a:cs typeface="B Nazanin" panose="000004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fa-IR"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توجه به سلامت دانش آموزان حین تحصیل</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4033366361"/>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فرهنگ و ارشاد اسلامی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705758230"/>
              </p:ext>
            </p:extLst>
          </p:nvPr>
        </p:nvGraphicFramePr>
        <p:xfrm>
          <a:off x="217714" y="789234"/>
          <a:ext cx="10810184" cy="4913376"/>
        </p:xfrm>
        <a:graphic>
          <a:graphicData uri="http://schemas.openxmlformats.org/drawingml/2006/table">
            <a:tbl>
              <a:tblPr firstRow="1" bandRow="1">
                <a:tableStyleId>{5C22544A-7EE6-4342-B048-85BDC9FD1C3A}</a:tableStyleId>
              </a:tblPr>
              <a:tblGrid>
                <a:gridCol w="8280546">
                  <a:extLst>
                    <a:ext uri="{9D8B030D-6E8A-4147-A177-3AD203B41FA5}">
                      <a16:colId xmlns:a16="http://schemas.microsoft.com/office/drawing/2014/main" val="2158984607"/>
                    </a:ext>
                  </a:extLst>
                </a:gridCol>
                <a:gridCol w="2529638">
                  <a:extLst>
                    <a:ext uri="{9D8B030D-6E8A-4147-A177-3AD203B41FA5}">
                      <a16:colId xmlns:a16="http://schemas.microsoft.com/office/drawing/2014/main" val="969674980"/>
                    </a:ext>
                  </a:extLst>
                </a:gridCol>
              </a:tblGrid>
              <a:tr h="0">
                <a:tc>
                  <a:txBody>
                    <a:bodyPr/>
                    <a:lstStyle/>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tx1"/>
                          </a:solidFill>
                          <a:effectLst/>
                          <a:latin typeface="+mn-lt"/>
                          <a:ea typeface="+mn-ea"/>
                          <a:cs typeface="B Nazanin" panose="00000400000000000000" pitchFamily="2" charset="-78"/>
                        </a:rPr>
                        <a:t>اصلاح مقررات سینمایی با رویکرد حذف سلیقه محوری </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q"/>
                      </a:pPr>
                      <a:r>
                        <a:rPr lang="ar-SA" sz="1600" b="1" kern="1200" dirty="0">
                          <a:solidFill>
                            <a:schemeClr val="tx1"/>
                          </a:solidFill>
                          <a:effectLst/>
                          <a:latin typeface="+mn-lt"/>
                          <a:ea typeface="+mn-ea"/>
                          <a:cs typeface="B Nazanin" panose="00000400000000000000" pitchFamily="2" charset="-78"/>
                        </a:rPr>
                        <a:t>تشکیل شورای‌</a:t>
                      </a:r>
                      <a:r>
                        <a:rPr lang="fa-IR" sz="1600" b="1" kern="1200" dirty="0">
                          <a:solidFill>
                            <a:schemeClr val="tx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عالی سینما </a:t>
                      </a:r>
                      <a:r>
                        <a:rPr lang="fa-IR" sz="1600" b="1" kern="1200" dirty="0">
                          <a:solidFill>
                            <a:schemeClr val="tx1"/>
                          </a:solidFill>
                          <a:effectLst/>
                          <a:latin typeface="+mn-lt"/>
                          <a:ea typeface="+mn-ea"/>
                          <a:cs typeface="B Nazanin" panose="00000400000000000000" pitchFamily="2" charset="-78"/>
                        </a:rPr>
                        <a:t>به منظور </a:t>
                      </a:r>
                      <a:r>
                        <a:rPr lang="ar-SA" sz="1600" b="1" kern="1200" dirty="0">
                          <a:solidFill>
                            <a:schemeClr val="tx1"/>
                          </a:solidFill>
                          <a:effectLst/>
                          <a:latin typeface="+mn-lt"/>
                          <a:ea typeface="+mn-ea"/>
                          <a:cs typeface="B Nazanin" panose="00000400000000000000" pitchFamily="2" charset="-78"/>
                        </a:rPr>
                        <a:t>سیاست</a:t>
                      </a:r>
                      <a:r>
                        <a:rPr lang="en-US" sz="1600" b="1" kern="1200" dirty="0">
                          <a:solidFill>
                            <a:schemeClr val="tx1"/>
                          </a:solidFill>
                          <a:effectLst/>
                          <a:latin typeface="+mn-lt"/>
                          <a:ea typeface="+mn-ea"/>
                          <a:cs typeface="B Nazanin" panose="00000400000000000000" pitchFamily="2" charset="-78"/>
                        </a:rPr>
                        <a:t>‌</a:t>
                      </a:r>
                      <a:r>
                        <a:rPr lang="ar-SA" sz="1600" b="1" kern="1200" dirty="0">
                          <a:solidFill>
                            <a:schemeClr val="tx1"/>
                          </a:solidFill>
                          <a:effectLst/>
                          <a:latin typeface="+mn-lt"/>
                          <a:ea typeface="+mn-ea"/>
                          <a:cs typeface="B Nazanin" panose="00000400000000000000" pitchFamily="2" charset="-78"/>
                        </a:rPr>
                        <a:t>گذاری، هدایت، نظارت در تولید آثار فاخر سینمایی</a:t>
                      </a:r>
                      <a:endParaRPr lang="fa-IR" sz="1600" b="1" kern="1200" dirty="0">
                        <a:solidFill>
                          <a:schemeClr val="tx1"/>
                        </a:solidFill>
                        <a:effectLst/>
                        <a:latin typeface="+mn-lt"/>
                        <a:ea typeface="+mn-ea"/>
                        <a:cs typeface="B Nazanin" panose="00000400000000000000" pitchFamily="2" charset="-78"/>
                      </a:endParaRP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tx1"/>
                          </a:solidFill>
                          <a:effectLst/>
                          <a:latin typeface="+mn-lt"/>
                          <a:ea typeface="+mn-ea"/>
                          <a:cs typeface="B Nazanin" panose="00000400000000000000" pitchFamily="2" charset="-78"/>
                        </a:rPr>
                        <a:t>بازنگری در شیوه‌نامه‌های  مربوط به آگهی‌های دولتی باهدف دسترسی آزاد به اطلاعات</a:t>
                      </a:r>
                    </a:p>
                    <a:p>
                      <a:pPr marL="0" marR="0" indent="0" algn="just" defTabSz="914400" rtl="1" eaLnBrk="1" latinLnBrk="0" hangingPunct="1">
                        <a:lnSpc>
                          <a:spcPct val="115000"/>
                        </a:lnSpc>
                        <a:spcBef>
                          <a:spcPts val="0"/>
                        </a:spcBef>
                        <a:spcAft>
                          <a:spcPts val="0"/>
                        </a:spcAft>
                        <a:buFont typeface="Wingdings" panose="05000000000000000000" pitchFamily="2" charset="2"/>
                        <a:buNone/>
                      </a:pPr>
                      <a:endParaRPr lang="fa-IR" sz="16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اقدامات ساختاری در بخش سینما</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just" defTabSz="914400" rtl="1" eaLnBrk="1" fontAlgn="auto" latinLnBrk="0" hangingPunct="1">
                        <a:lnSpc>
                          <a:spcPct val="115000"/>
                        </a:lnSpc>
                        <a:spcBef>
                          <a:spcPts val="0"/>
                        </a:spcBef>
                        <a:spcAft>
                          <a:spcPts val="0"/>
                        </a:spcAft>
                        <a:buClrTx/>
                        <a:buSzTx/>
                        <a:buFont typeface="Arial" panose="020B0604020202020204" pitchFamily="34" charset="0"/>
                        <a:buChar char="•"/>
                        <a:tabLst/>
                        <a:defRPr/>
                      </a:pPr>
                      <a:r>
                        <a:rPr lang="ar-SA" sz="1600" b="1" kern="1200" dirty="0">
                          <a:solidFill>
                            <a:schemeClr val="dk1"/>
                          </a:solidFill>
                          <a:effectLst/>
                          <a:latin typeface="+mn-lt"/>
                          <a:ea typeface="+mn-ea"/>
                          <a:cs typeface="B Nazanin" panose="00000400000000000000" pitchFamily="2" charset="-78"/>
                        </a:rPr>
                        <a:t>بازدید وزیر فرهنگ از نمایشگاه اکسپوی </a:t>
                      </a:r>
                      <a:r>
                        <a:rPr lang="fa-IR" sz="1600" b="1" kern="1200" dirty="0">
                          <a:solidFill>
                            <a:schemeClr val="dk1"/>
                          </a:solidFill>
                          <a:effectLst/>
                          <a:latin typeface="+mn-lt"/>
                          <a:ea typeface="+mn-ea"/>
                          <a:cs typeface="B Nazanin" panose="00000400000000000000" pitchFamily="2" charset="-78"/>
                        </a:rPr>
                        <a:t>۲۰۲۰  و دیدار وزیر فرهنگ و ارشاد اسلامی با سفرای امارات، پاکستان و تاجیکستان و رومانی</a:t>
                      </a:r>
                    </a:p>
                    <a:p>
                      <a:pPr marL="285750" marR="0" lvl="0" indent="-285750" algn="just" defTabSz="914400" rtl="1" eaLnBrk="1" fontAlgn="auto" latinLnBrk="0" hangingPunct="1">
                        <a:lnSpc>
                          <a:spcPct val="115000"/>
                        </a:lnSpc>
                        <a:spcBef>
                          <a:spcPts val="0"/>
                        </a:spcBef>
                        <a:spcAft>
                          <a:spcPts val="0"/>
                        </a:spcAft>
                        <a:buClrTx/>
                        <a:buSzTx/>
                        <a:buFont typeface="Arial" panose="020B0604020202020204" pitchFamily="34" charset="0"/>
                        <a:buChar char="•"/>
                        <a:tabLst/>
                        <a:defRPr/>
                      </a:pPr>
                      <a:r>
                        <a:rPr lang="fa-IR" sz="1600" b="1" kern="1200" dirty="0">
                          <a:solidFill>
                            <a:schemeClr val="dk1"/>
                          </a:solidFill>
                          <a:effectLst/>
                          <a:latin typeface="+mn-lt"/>
                          <a:ea typeface="+mn-ea"/>
                          <a:cs typeface="B Nazanin" panose="00000400000000000000" pitchFamily="2" charset="-78"/>
                        </a:rPr>
                        <a:t>حمایت از ترجمه و انتشار کتب ایرانی در بازارهای جهانی</a:t>
                      </a:r>
                    </a:p>
                    <a:p>
                      <a:pPr marL="0" marR="0" lvl="0" indent="0" algn="just" defTabSz="914400" rtl="1" eaLnBrk="1" fontAlgn="auto" latinLnBrk="0" hangingPunct="1">
                        <a:lnSpc>
                          <a:spcPct val="115000"/>
                        </a:lnSpc>
                        <a:spcBef>
                          <a:spcPts val="0"/>
                        </a:spcBef>
                        <a:spcAft>
                          <a:spcPts val="0"/>
                        </a:spcAft>
                        <a:buClrTx/>
                        <a:buSzTx/>
                        <a:buFont typeface="Arial" panose="020B0604020202020204" pitchFamily="34" charset="0"/>
                        <a:buNone/>
                        <a:tabLst/>
                        <a:defRPr/>
                      </a:pPr>
                      <a:endParaRPr lang="fa-IR"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تقویت دیپلماسی فرهنگی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Ø"/>
                        <a:tabLst/>
                        <a:defRPr/>
                      </a:pPr>
                      <a:r>
                        <a:rPr lang="ar-SA" sz="1600" b="1" kern="1200" dirty="0">
                          <a:solidFill>
                            <a:schemeClr val="tx1"/>
                          </a:solidFill>
                          <a:effectLst/>
                          <a:latin typeface="+mn-lt"/>
                          <a:ea typeface="+mn-ea"/>
                          <a:cs typeface="B Nazanin" panose="00000400000000000000" pitchFamily="2" charset="-78"/>
                        </a:rPr>
                        <a:t>اعطای</a:t>
                      </a:r>
                      <a:r>
                        <a:rPr lang="fa-IR" sz="1600" b="1" kern="1200" dirty="0">
                          <a:solidFill>
                            <a:schemeClr val="tx1"/>
                          </a:solidFill>
                          <a:effectLst/>
                          <a:latin typeface="+mn-lt"/>
                          <a:ea typeface="+mn-ea"/>
                          <a:cs typeface="B Nazanin" panose="00000400000000000000" pitchFamily="2" charset="-78"/>
                        </a:rPr>
                        <a:t> بیش از ۴۵</a:t>
                      </a:r>
                      <a:r>
                        <a:rPr lang="ar-SA" sz="1600" b="1" kern="1200" dirty="0">
                          <a:solidFill>
                            <a:schemeClr val="tx1"/>
                          </a:solidFill>
                          <a:effectLst/>
                          <a:latin typeface="+mn-lt"/>
                          <a:ea typeface="+mn-ea"/>
                          <a:cs typeface="B Nazanin" panose="00000400000000000000" pitchFamily="2" charset="-78"/>
                        </a:rPr>
                        <a:t> میلیارد تومان</a:t>
                      </a:r>
                      <a:r>
                        <a:rPr lang="fa-IR" sz="1600" b="1" kern="1200" dirty="0">
                          <a:solidFill>
                            <a:schemeClr val="tx1"/>
                          </a:solidFill>
                          <a:effectLst/>
                          <a:latin typeface="+mn-lt"/>
                          <a:ea typeface="+mn-ea"/>
                          <a:cs typeface="B Nazanin" panose="00000400000000000000" pitchFamily="2" charset="-78"/>
                        </a:rPr>
                        <a:t> تسهیلات</a:t>
                      </a:r>
                      <a:r>
                        <a:rPr lang="ar-SA" sz="1600" b="1" kern="1200" dirty="0">
                          <a:solidFill>
                            <a:schemeClr val="tx1"/>
                          </a:solidFill>
                          <a:effectLst/>
                          <a:latin typeface="+mn-lt"/>
                          <a:ea typeface="+mn-ea"/>
                          <a:cs typeface="B Nazanin" panose="00000400000000000000" pitchFamily="2" charset="-78"/>
                        </a:rPr>
                        <a:t> </a:t>
                      </a:r>
                      <a:r>
                        <a:rPr lang="fa-IR" sz="1600" b="1" kern="1200" dirty="0">
                          <a:solidFill>
                            <a:schemeClr val="tx1"/>
                          </a:solidFill>
                          <a:effectLst/>
                          <a:latin typeface="+mn-lt"/>
                          <a:ea typeface="+mn-ea"/>
                          <a:cs typeface="B Nazanin" panose="00000400000000000000" pitchFamily="2" charset="-78"/>
                        </a:rPr>
                        <a:t>کم بهره</a:t>
                      </a:r>
                      <a:r>
                        <a:rPr lang="ar-SA" sz="1600" b="1" kern="1200" dirty="0">
                          <a:solidFill>
                            <a:schemeClr val="tx1"/>
                          </a:solidFill>
                          <a:effectLst/>
                          <a:latin typeface="+mn-lt"/>
                          <a:ea typeface="+mn-ea"/>
                          <a:cs typeface="B Nazanin" panose="00000400000000000000" pitchFamily="2" charset="-78"/>
                        </a:rPr>
                        <a:t> قرض‌الحسنه به کسب و کارهای فرهنگی، هنری و رسانه‌ای </a:t>
                      </a:r>
                      <a:r>
                        <a:rPr lang="fa-IR" sz="1600" b="1" kern="1200" dirty="0">
                          <a:solidFill>
                            <a:schemeClr val="tx1"/>
                          </a:solidFill>
                          <a:effectLst/>
                          <a:latin typeface="+mn-lt"/>
                          <a:ea typeface="+mn-ea"/>
                          <a:cs typeface="B Nazanin" panose="00000400000000000000" pitchFamily="2" charset="-78"/>
                        </a:rPr>
                        <a:t>خسارت دیده در دوران کرونا</a:t>
                      </a: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Ø"/>
                        <a:tabLst/>
                        <a:defRPr/>
                      </a:pPr>
                      <a:r>
                        <a:rPr lang="ar-SA" sz="1600" b="1" kern="1200" dirty="0">
                          <a:solidFill>
                            <a:schemeClr val="tx1"/>
                          </a:solidFill>
                          <a:effectLst/>
                          <a:latin typeface="+mn-lt"/>
                          <a:ea typeface="+mn-ea"/>
                          <a:cs typeface="B Nazanin" panose="00000400000000000000" pitchFamily="2" charset="-78"/>
                        </a:rPr>
                        <a:t>تخصیص دو درصد از بودجۀ دستگاه‌های اجرایی به فعالیت‌های فرهنگی در بودجۀ سال </a:t>
                      </a:r>
                      <a:r>
                        <a:rPr lang="fa-IR" sz="1600" b="1" kern="1200" dirty="0">
                          <a:solidFill>
                            <a:schemeClr val="tx1"/>
                          </a:solidFill>
                          <a:effectLst/>
                          <a:latin typeface="+mn-lt"/>
                          <a:ea typeface="+mn-ea"/>
                          <a:cs typeface="B Nazanin" panose="00000400000000000000" pitchFamily="2" charset="-78"/>
                        </a:rPr>
                        <a:t>۱۴۰۱</a:t>
                      </a: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Ø"/>
                        <a:tabLst/>
                        <a:defRPr/>
                      </a:pPr>
                      <a:r>
                        <a:rPr lang="fa-IR" sz="1600" b="1" kern="1200" dirty="0">
                          <a:solidFill>
                            <a:schemeClr val="tx1"/>
                          </a:solidFill>
                          <a:effectLst/>
                          <a:latin typeface="+mn-lt"/>
                          <a:ea typeface="+mn-ea"/>
                          <a:cs typeface="B Nazanin" panose="00000400000000000000" pitchFamily="2" charset="-78"/>
                        </a:rPr>
                        <a:t>اعطای تس</a:t>
                      </a:r>
                      <a:r>
                        <a:rPr lang="ar-SA" sz="1600" b="1" kern="1200" dirty="0">
                          <a:solidFill>
                            <a:schemeClr val="tx1"/>
                          </a:solidFill>
                          <a:effectLst/>
                          <a:latin typeface="+mn-lt"/>
                          <a:ea typeface="+mn-ea"/>
                          <a:cs typeface="B Nazanin" panose="00000400000000000000" pitchFamily="2" charset="-78"/>
                        </a:rPr>
                        <a:t>هیلات تا سقف </a:t>
                      </a:r>
                      <a:r>
                        <a:rPr lang="fa-IR" sz="1600" b="1" kern="1200" dirty="0">
                          <a:solidFill>
                            <a:schemeClr val="tx1"/>
                          </a:solidFill>
                          <a:effectLst/>
                          <a:latin typeface="+mn-lt"/>
                          <a:ea typeface="+mn-ea"/>
                          <a:cs typeface="B Nazanin" panose="00000400000000000000" pitchFamily="2" charset="-78"/>
                        </a:rPr>
                        <a:t>۵۰۰ </a:t>
                      </a:r>
                      <a:r>
                        <a:rPr lang="ar-SA" sz="1600" b="1" kern="1200" dirty="0">
                          <a:solidFill>
                            <a:schemeClr val="tx1"/>
                          </a:solidFill>
                          <a:effectLst/>
                          <a:latin typeface="+mn-lt"/>
                          <a:ea typeface="+mn-ea"/>
                          <a:cs typeface="B Nazanin" panose="00000400000000000000" pitchFamily="2" charset="-78"/>
                        </a:rPr>
                        <a:t>میلیون تومان به شرکت‌های بازی‌ساز دانش‌بنیان</a:t>
                      </a:r>
                      <a:endParaRPr lang="fa-IR" sz="1600" b="1" kern="1200" dirty="0">
                        <a:solidFill>
                          <a:schemeClr val="tx1"/>
                        </a:solidFill>
                        <a:effectLst/>
                        <a:latin typeface="+mn-lt"/>
                        <a:ea typeface="+mn-ea"/>
                        <a:cs typeface="B Nazanin" panose="00000400000000000000" pitchFamily="2" charset="-78"/>
                      </a:endParaRPr>
                    </a:p>
                    <a:p>
                      <a:pPr marL="0" marR="0" lvl="0" indent="0" algn="just" defTabSz="914400" rtl="1" eaLnBrk="1" fontAlgn="auto" latinLnBrk="0" hangingPunct="1">
                        <a:lnSpc>
                          <a:spcPct val="115000"/>
                        </a:lnSpc>
                        <a:spcBef>
                          <a:spcPts val="0"/>
                        </a:spcBef>
                        <a:spcAft>
                          <a:spcPts val="0"/>
                        </a:spcAft>
                        <a:buClrTx/>
                        <a:buSzTx/>
                        <a:buFont typeface="Wingdings" panose="05000000000000000000" pitchFamily="2" charset="2"/>
                        <a:buNone/>
                        <a:tabLst/>
                        <a:defRPr/>
                      </a:pPr>
                      <a:endParaRPr lang="fa-IR"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گامی بزرگ برای برقراری  عدالت مالی در حوزه فرهنگ و هنر</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ar-SA" sz="1600" b="1" kern="1200" dirty="0">
                          <a:solidFill>
                            <a:schemeClr val="tx1"/>
                          </a:solidFill>
                          <a:effectLst/>
                          <a:latin typeface="+mn-lt"/>
                          <a:ea typeface="+mn-ea"/>
                          <a:cs typeface="B Nazanin" panose="00000400000000000000" pitchFamily="2" charset="-78"/>
                        </a:rPr>
                        <a:t>اجرای طرح بیمه فعالان قرآنی</a:t>
                      </a:r>
                      <a:r>
                        <a:rPr lang="fa-IR" sz="1600" b="1" kern="1200" dirty="0">
                          <a:solidFill>
                            <a:schemeClr val="tx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گسترش خدمات صندوق اعتباری هنر به فعالان قرآن و عترت</a:t>
                      </a:r>
                      <a:r>
                        <a:rPr lang="fa-IR" sz="1600" b="1" kern="1200" dirty="0">
                          <a:solidFill>
                            <a:schemeClr val="tx1"/>
                          </a:solidFill>
                          <a:effectLst/>
                          <a:latin typeface="+mn-lt"/>
                          <a:ea typeface="+mn-ea"/>
                          <a:cs typeface="B Nazanin" panose="00000400000000000000" pitchFamily="2" charset="-78"/>
                        </a:rPr>
                        <a:t>،برگزاری </a:t>
                      </a:r>
                      <a:r>
                        <a:rPr lang="ar-SA" sz="1600" b="1" kern="1200" dirty="0">
                          <a:solidFill>
                            <a:schemeClr val="tx1"/>
                          </a:solidFill>
                          <a:effectLst/>
                          <a:latin typeface="+mn-lt"/>
                          <a:ea typeface="+mn-ea"/>
                          <a:cs typeface="B Nazanin" panose="00000400000000000000" pitchFamily="2" charset="-78"/>
                        </a:rPr>
                        <a:t> جشنواره ملی آیات</a:t>
                      </a:r>
                      <a:r>
                        <a:rPr lang="fa-IR" sz="1600" b="1" kern="1200" dirty="0">
                          <a:solidFill>
                            <a:schemeClr val="tx1"/>
                          </a:solidFill>
                          <a:effectLst/>
                          <a:latin typeface="+mn-lt"/>
                          <a:ea typeface="+mn-ea"/>
                          <a:cs typeface="B Nazanin" panose="00000400000000000000" pitchFamily="2" charset="-78"/>
                        </a:rPr>
                        <a:t> و </a:t>
                      </a:r>
                      <a:r>
                        <a:rPr lang="ar-SA" sz="1600" b="1" kern="1200" dirty="0">
                          <a:solidFill>
                            <a:schemeClr val="tx1"/>
                          </a:solidFill>
                          <a:effectLst/>
                          <a:latin typeface="+mn-lt"/>
                          <a:ea typeface="+mn-ea"/>
                          <a:cs typeface="B Nazanin" panose="00000400000000000000" pitchFamily="2" charset="-78"/>
                        </a:rPr>
                        <a:t>هفته های قرآن و عترت استان</a:t>
                      </a:r>
                      <a:r>
                        <a:rPr lang="fa-IR" sz="1600" b="1" kern="1200" dirty="0">
                          <a:solidFill>
                            <a:schemeClr val="tx1"/>
                          </a:solidFill>
                          <a:effectLst/>
                          <a:latin typeface="+mn-lt"/>
                          <a:ea typeface="+mn-ea"/>
                          <a:cs typeface="B Nazanin" panose="00000400000000000000" pitchFamily="2" charset="-78"/>
                        </a:rPr>
                        <a:t>‌</a:t>
                      </a:r>
                      <a:r>
                        <a:rPr lang="ar-SA" sz="1600" b="1" kern="1200" dirty="0">
                          <a:solidFill>
                            <a:schemeClr val="tx1"/>
                          </a:solidFill>
                          <a:effectLst/>
                          <a:latin typeface="+mn-lt"/>
                          <a:ea typeface="+mn-ea"/>
                          <a:cs typeface="B Nazanin" panose="00000400000000000000" pitchFamily="2" charset="-78"/>
                        </a:rPr>
                        <a:t>ها</a:t>
                      </a:r>
                      <a:endParaRPr lang="fa-IR" sz="16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600" b="1" kern="1200" dirty="0">
                          <a:solidFill>
                            <a:schemeClr val="tx1"/>
                          </a:solidFill>
                          <a:effectLst/>
                          <a:latin typeface="+mn-lt"/>
                          <a:ea typeface="+mn-ea"/>
                          <a:cs typeface="B Nazanin" panose="00000400000000000000" pitchFamily="2" charset="-78"/>
                        </a:rPr>
                        <a:t>مجموعه</a:t>
                      </a:r>
                      <a:r>
                        <a:rPr lang="fa-IR" sz="1600" b="1" kern="1200" baseline="0" dirty="0">
                          <a:solidFill>
                            <a:schemeClr val="tx1"/>
                          </a:solidFill>
                          <a:effectLst/>
                          <a:latin typeface="+mn-lt"/>
                          <a:ea typeface="+mn-ea"/>
                          <a:cs typeface="B Nazanin" panose="00000400000000000000" pitchFamily="2" charset="-78"/>
                        </a:rPr>
                        <a:t> </a:t>
                      </a:r>
                      <a:r>
                        <a:rPr lang="fa-IR" sz="1600" b="1" kern="1200" dirty="0">
                          <a:solidFill>
                            <a:schemeClr val="tx1"/>
                          </a:solidFill>
                          <a:effectLst/>
                          <a:latin typeface="+mn-lt"/>
                          <a:ea typeface="+mn-ea"/>
                          <a:cs typeface="B Nazanin" panose="00000400000000000000" pitchFamily="2" charset="-78"/>
                        </a:rPr>
                        <a:t>اقدامات بزرگداشت‌های</a:t>
                      </a:r>
                      <a:r>
                        <a:rPr lang="fa-IR" sz="1600" b="1" kern="1200" baseline="0" dirty="0">
                          <a:solidFill>
                            <a:schemeClr val="tx1"/>
                          </a:solidFill>
                          <a:effectLst/>
                          <a:latin typeface="+mn-lt"/>
                          <a:ea typeface="+mn-ea"/>
                          <a:cs typeface="B Nazanin" panose="00000400000000000000" pitchFamily="2" charset="-78"/>
                        </a:rPr>
                        <a:t> </a:t>
                      </a:r>
                      <a:r>
                        <a:rPr lang="fa-IR" sz="1600" b="1" kern="1200" dirty="0">
                          <a:solidFill>
                            <a:schemeClr val="tx1"/>
                          </a:solidFill>
                          <a:effectLst/>
                          <a:latin typeface="+mn-lt"/>
                          <a:ea typeface="+mn-ea"/>
                          <a:cs typeface="B Nazanin" panose="00000400000000000000" pitchFamily="2" charset="-78"/>
                        </a:rPr>
                        <a:t>کشور(بزرگداشت سردار سلیمانی و </a:t>
                      </a:r>
                      <a:r>
                        <a:rPr lang="ar-SA" sz="1600" b="1" kern="1200" dirty="0">
                          <a:solidFill>
                            <a:schemeClr val="tx1"/>
                          </a:solidFill>
                          <a:effectLst/>
                          <a:latin typeface="+mn-lt"/>
                          <a:ea typeface="+mn-ea"/>
                          <a:cs typeface="B Nazanin" panose="00000400000000000000" pitchFamily="2" charset="-78"/>
                        </a:rPr>
                        <a:t>حکیم نظامی</a:t>
                      </a:r>
                      <a:r>
                        <a:rPr lang="fa-IR" sz="1600" b="1" kern="1200" dirty="0">
                          <a:solidFill>
                            <a:schemeClr val="tx1"/>
                          </a:solidFill>
                          <a:effectLst/>
                          <a:latin typeface="+mn-lt"/>
                          <a:ea typeface="+mn-ea"/>
                          <a:cs typeface="B Nazanin" panose="00000400000000000000" pitchFamily="2" charset="-78"/>
                        </a:rPr>
                        <a:t>)</a:t>
                      </a:r>
                    </a:p>
                    <a:p>
                      <a:pPr marL="285750" indent="-285750" algn="just" rtl="1">
                        <a:buFont typeface="Wingdings" panose="05000000000000000000" pitchFamily="2" charset="2"/>
                        <a:buChar char="ü"/>
                      </a:pPr>
                      <a:r>
                        <a:rPr lang="fa-IR" sz="1600" b="1" kern="1200" dirty="0">
                          <a:solidFill>
                            <a:schemeClr val="tx1"/>
                          </a:solidFill>
                          <a:effectLst/>
                          <a:latin typeface="+mn-lt"/>
                          <a:ea typeface="+mn-ea"/>
                          <a:cs typeface="B Nazanin" panose="00000400000000000000" pitchFamily="2" charset="-78"/>
                        </a:rPr>
                        <a:t>تقویت </a:t>
                      </a:r>
                      <a:r>
                        <a:rPr lang="ar-SA" sz="1600" b="1" kern="1200" dirty="0">
                          <a:solidFill>
                            <a:schemeClr val="tx1"/>
                          </a:solidFill>
                          <a:effectLst/>
                          <a:latin typeface="+mn-lt"/>
                          <a:ea typeface="+mn-ea"/>
                          <a:cs typeface="B Nazanin" panose="00000400000000000000" pitchFamily="2" charset="-78"/>
                        </a:rPr>
                        <a:t>زیست عفیفانه</a:t>
                      </a:r>
                      <a:r>
                        <a:rPr lang="fa-IR" sz="1600" b="1" kern="1200" dirty="0">
                          <a:solidFill>
                            <a:schemeClr val="tx1"/>
                          </a:solidFill>
                          <a:effectLst/>
                          <a:latin typeface="+mn-lt"/>
                          <a:ea typeface="+mn-ea"/>
                          <a:cs typeface="B Nazanin" panose="00000400000000000000" pitchFamily="2" charset="-78"/>
                        </a:rPr>
                        <a:t>(</a:t>
                      </a:r>
                      <a:r>
                        <a:rPr lang="ar-SA" sz="1600" b="1" kern="1200" dirty="0">
                          <a:solidFill>
                            <a:schemeClr val="tx1"/>
                          </a:solidFill>
                          <a:effectLst/>
                          <a:latin typeface="+mn-lt"/>
                          <a:ea typeface="+mn-ea"/>
                          <a:cs typeface="B Nazanin" panose="00000400000000000000" pitchFamily="2" charset="-78"/>
                        </a:rPr>
                        <a:t>تشکیل کارگروه مد و لباس</a:t>
                      </a:r>
                      <a:r>
                        <a:rPr lang="fa-IR" sz="1600" b="1" kern="1200" dirty="0">
                          <a:solidFill>
                            <a:schemeClr val="tx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برگزاری رویداد ملی دا (دختران ایران)</a:t>
                      </a:r>
                      <a:r>
                        <a:rPr lang="fa-IR" sz="1600" b="1" kern="1200" dirty="0">
                          <a:solidFill>
                            <a:schemeClr val="tx1"/>
                          </a:solidFill>
                          <a:effectLst/>
                          <a:latin typeface="+mn-lt"/>
                          <a:ea typeface="+mn-ea"/>
                          <a:cs typeface="B Nazanin" panose="00000400000000000000" pitchFamily="2" charset="-78"/>
                        </a:rPr>
                        <a:t>، گوهرشاد و فجر)</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توسعه فعالیت های اعتقادی و آیینی و انقلابی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3043270778"/>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sz="2800" dirty="0">
                <a:cs typeface="B Titr"/>
              </a:rPr>
              <a:t>وزارت میراث فرهنگی، گردشگری و صنایع دستی</a:t>
            </a:r>
            <a:endParaRPr lang="en-US" sz="2800"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978774758"/>
              </p:ext>
            </p:extLst>
          </p:nvPr>
        </p:nvGraphicFramePr>
        <p:xfrm>
          <a:off x="230910" y="982638"/>
          <a:ext cx="10658765" cy="4352068"/>
        </p:xfrm>
        <a:graphic>
          <a:graphicData uri="http://schemas.openxmlformats.org/drawingml/2006/table">
            <a:tbl>
              <a:tblPr firstRow="1" bandRow="1">
                <a:tableStyleId>{5C22544A-7EE6-4342-B048-85BDC9FD1C3A}</a:tableStyleId>
              </a:tblPr>
              <a:tblGrid>
                <a:gridCol w="6892904">
                  <a:extLst>
                    <a:ext uri="{9D8B030D-6E8A-4147-A177-3AD203B41FA5}">
                      <a16:colId xmlns:a16="http://schemas.microsoft.com/office/drawing/2014/main" val="2158984607"/>
                    </a:ext>
                  </a:extLst>
                </a:gridCol>
                <a:gridCol w="3765861">
                  <a:extLst>
                    <a:ext uri="{9D8B030D-6E8A-4147-A177-3AD203B41FA5}">
                      <a16:colId xmlns:a16="http://schemas.microsoft.com/office/drawing/2014/main" val="969674980"/>
                    </a:ext>
                  </a:extLst>
                </a:gridCol>
              </a:tblGrid>
              <a:tr h="1104780">
                <a:tc>
                  <a:txBody>
                    <a:bodyPr/>
                    <a:lstStyle/>
                    <a:p>
                      <a:pPr marL="0" marR="0" algn="r" defTabSz="914400" rtl="1" eaLnBrk="1" latinLnBrk="0" hangingPunct="1">
                        <a:lnSpc>
                          <a:spcPct val="115000"/>
                        </a:lnSpc>
                        <a:spcBef>
                          <a:spcPts val="0"/>
                        </a:spcBef>
                        <a:spcAft>
                          <a:spcPts val="0"/>
                        </a:spcAft>
                      </a:pPr>
                      <a:r>
                        <a:rPr lang="fa-IR" sz="1800" b="1" kern="1200" dirty="0">
                          <a:solidFill>
                            <a:schemeClr val="tx1"/>
                          </a:solidFill>
                          <a:effectLst/>
                          <a:latin typeface="+mn-lt"/>
                          <a:ea typeface="+mn-ea"/>
                          <a:cs typeface="B Nazanin" panose="00000400000000000000" pitchFamily="2" charset="-78"/>
                        </a:rPr>
                        <a:t>اعطای تسهیلات سفر ارزان قیمت از محل تبصره  (۱۸) قانون بودجه سال ۱۴۰۰ کل کشور</a:t>
                      </a: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ارائه بسته سفر ارزان قیمت</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494050">
                <a:tc>
                  <a:txBody>
                    <a:bodyPr/>
                    <a:lstStyle/>
                    <a:p>
                      <a:pPr marL="285750" marR="0" indent="-285750" algn="justLow">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الکترونیکی کردن فرایندهای صدور و تمدید مجوزهای گردشگری از طریق درگاه ملی صدور مجوزها (</a:t>
                      </a:r>
                      <a:r>
                        <a:rPr lang="en-US" sz="1800" b="1" kern="1200" dirty="0">
                          <a:solidFill>
                            <a:schemeClr val="tx1"/>
                          </a:solidFill>
                          <a:effectLst/>
                          <a:latin typeface="+mn-lt"/>
                          <a:ea typeface="+mn-ea"/>
                          <a:cs typeface="B Nazanin" panose="00000400000000000000" pitchFamily="2" charset="-78"/>
                        </a:rPr>
                        <a:t>G4B</a:t>
                      </a:r>
                      <a:r>
                        <a:rPr lang="fa-IR" sz="1800" b="1" kern="1200" dirty="0">
                          <a:solidFill>
                            <a:schemeClr val="tx1"/>
                          </a:solidFill>
                          <a:effectLst/>
                          <a:latin typeface="+mn-lt"/>
                          <a:ea typeface="+mn-ea"/>
                          <a:cs typeface="B Nazanin" panose="00000400000000000000" pitchFamily="2" charset="-78"/>
                        </a:rPr>
                        <a:t>) </a:t>
                      </a:r>
                    </a:p>
                    <a:p>
                      <a:pPr marL="285750" marR="0" indent="-285750" algn="justLow">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تعیین وزارت میراث فرهنگی، گردشگری و صنایع دستی به عنوان مرجع صدور مجوز مجتمع های خدمات رفاهی بین راهی و تیرپارک ها و ابلاغ ضوابط این مجتمع ها</a:t>
                      </a:r>
                    </a:p>
                    <a:p>
                      <a:pPr marL="285750" marR="0" indent="-285750" algn="justLow">
                        <a:lnSpc>
                          <a:spcPct val="115000"/>
                        </a:lnSpc>
                        <a:spcBef>
                          <a:spcPts val="0"/>
                        </a:spcBef>
                        <a:spcAft>
                          <a:spcPts val="0"/>
                        </a:spcAft>
                        <a:buFont typeface="Wingdings" panose="05000000000000000000" pitchFamily="2" charset="2"/>
                        <a:buChar char="v"/>
                      </a:pPr>
                      <a:endParaRPr lang="fa-IR"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تسهیل صدور مجوز گردشگری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r>
                        <a:rPr lang="fa-IR" sz="1800" b="1" kern="1200" dirty="0">
                          <a:solidFill>
                            <a:schemeClr val="tx1"/>
                          </a:solidFill>
                          <a:effectLst/>
                          <a:latin typeface="+mn-lt"/>
                          <a:ea typeface="+mn-ea"/>
                          <a:cs typeface="B Nazanin" panose="00000400000000000000" pitchFamily="2" charset="-78"/>
                        </a:rPr>
                        <a:t>۳۱۲ میلیون دلار  طی باز زمانی یکساله گذشته </a:t>
                      </a:r>
                    </a:p>
                    <a:p>
                      <a:endParaRPr lang="en-US"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افزایش صادرات صنایع دستی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1029868">
                <a:tc>
                  <a:txBody>
                    <a:bodyPr/>
                    <a:lstStyle/>
                    <a:p>
                      <a:pPr marL="0" marR="0" algn="r" defTabSz="914400" rtl="1" eaLnBrk="1" latinLnBrk="0" hangingPunct="1">
                        <a:lnSpc>
                          <a:spcPct val="115000"/>
                        </a:lnSpc>
                        <a:spcBef>
                          <a:spcPts val="0"/>
                        </a:spcBef>
                        <a:spcAft>
                          <a:spcPts val="0"/>
                        </a:spcAft>
                      </a:pPr>
                      <a:r>
                        <a:rPr lang="fa-IR" sz="1800" b="1" kern="1200" dirty="0">
                          <a:solidFill>
                            <a:schemeClr val="tx1"/>
                          </a:solidFill>
                          <a:effectLst/>
                          <a:latin typeface="+mn-lt"/>
                          <a:ea typeface="+mn-ea"/>
                          <a:cs typeface="B Nazanin" panose="00000400000000000000" pitchFamily="2" charset="-78"/>
                        </a:rPr>
                        <a:t>اختصاص اعتبار جهت پرداخت حق بیمه ۲۰۰۰ نفر از راهنمایان گردشگری فعال</a:t>
                      </a:r>
                      <a:endParaRPr lang="en-US"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حمایت از فعالان و راهنمایان بخش گردشگری</a:t>
                      </a: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2157449"/>
                  </a:ext>
                </a:extLst>
              </a:tr>
            </a:tbl>
          </a:graphicData>
        </a:graphic>
      </p:graphicFrame>
    </p:spTree>
    <p:extLst>
      <p:ext uri="{BB962C8B-B14F-4D97-AF65-F5344CB8AC3E}">
        <p14:creationId xmlns:p14="http://schemas.microsoft.com/office/powerpoint/2010/main" val="3362788863"/>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معاونت علمی و فناوری رییس جمهور</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791920236"/>
              </p:ext>
            </p:extLst>
          </p:nvPr>
        </p:nvGraphicFramePr>
        <p:xfrm>
          <a:off x="130629" y="876420"/>
          <a:ext cx="10843886" cy="5561076"/>
        </p:xfrm>
        <a:graphic>
          <a:graphicData uri="http://schemas.openxmlformats.org/drawingml/2006/table">
            <a:tbl>
              <a:tblPr firstRow="1" bandRow="1">
                <a:tableStyleId>{5C22544A-7EE6-4342-B048-85BDC9FD1C3A}</a:tableStyleId>
              </a:tblPr>
              <a:tblGrid>
                <a:gridCol w="8806650">
                  <a:extLst>
                    <a:ext uri="{9D8B030D-6E8A-4147-A177-3AD203B41FA5}">
                      <a16:colId xmlns:a16="http://schemas.microsoft.com/office/drawing/2014/main" val="2158984607"/>
                    </a:ext>
                  </a:extLst>
                </a:gridCol>
                <a:gridCol w="2037236">
                  <a:extLst>
                    <a:ext uri="{9D8B030D-6E8A-4147-A177-3AD203B41FA5}">
                      <a16:colId xmlns:a16="http://schemas.microsoft.com/office/drawing/2014/main" val="969674980"/>
                    </a:ext>
                  </a:extLst>
                </a:gridCol>
              </a:tblGrid>
              <a:tr h="1104780">
                <a:tc>
                  <a:txBody>
                    <a:bodyPr/>
                    <a:lstStyle/>
                    <a:p>
                      <a:pPr marL="0" marR="0" lvl="0" indent="0" algn="justLow" defTabSz="914400" rtl="1" eaLnBrk="1" fontAlgn="auto" latinLnBrk="0" hangingPunct="1">
                        <a:lnSpc>
                          <a:spcPct val="115000"/>
                        </a:lnSpc>
                        <a:spcBef>
                          <a:spcPts val="0"/>
                        </a:spcBef>
                        <a:spcAft>
                          <a:spcPts val="0"/>
                        </a:spcAft>
                        <a:buClrTx/>
                        <a:buSzTx/>
                        <a:buFont typeface="Wingdings" panose="05000000000000000000" pitchFamily="2" charset="2"/>
                        <a:buNone/>
                        <a:tabLst/>
                        <a:defRPr/>
                      </a:pPr>
                      <a:r>
                        <a:rPr lang="fa-IR" sz="1800" b="1" kern="1200" dirty="0">
                          <a:solidFill>
                            <a:schemeClr val="tx1"/>
                          </a:solidFill>
                          <a:effectLst/>
                          <a:latin typeface="+mn-lt"/>
                          <a:ea typeface="+mn-ea"/>
                          <a:cs typeface="B Nazanin" panose="00000400000000000000" pitchFamily="2" charset="-78"/>
                        </a:rPr>
                        <a:t>در اجرای قوانین بالادستی،  قانون حمایت از شرکت های دانش بنیان و آیین نامه های اجرایی آن و احکام سند تحول دولتی مردمی، </a:t>
                      </a:r>
                      <a:r>
                        <a:rPr lang="ar-SA" sz="1800" b="1" kern="1200" dirty="0">
                          <a:solidFill>
                            <a:schemeClr val="tx1"/>
                          </a:solidFill>
                          <a:effectLst/>
                          <a:latin typeface="+mn-lt"/>
                          <a:ea typeface="+mn-ea"/>
                          <a:cs typeface="B Nazanin" panose="00000400000000000000" pitchFamily="2" charset="-78"/>
                        </a:rPr>
                        <a:t>۱۵۷۸ </a:t>
                      </a:r>
                      <a:r>
                        <a:rPr lang="fa-IR" sz="1800" b="1" kern="1200" dirty="0">
                          <a:solidFill>
                            <a:schemeClr val="tx1"/>
                          </a:solidFill>
                          <a:effectLst/>
                          <a:latin typeface="+mn-lt"/>
                          <a:ea typeface="+mn-ea"/>
                          <a:cs typeface="B Nazanin" panose="00000400000000000000" pitchFamily="2" charset="-78"/>
                        </a:rPr>
                        <a:t>ش</a:t>
                      </a:r>
                      <a:r>
                        <a:rPr lang="ar-SA" sz="1800" b="1" kern="1200" dirty="0">
                          <a:solidFill>
                            <a:schemeClr val="tx1"/>
                          </a:solidFill>
                          <a:effectLst/>
                          <a:latin typeface="+mn-lt"/>
                          <a:ea typeface="+mn-ea"/>
                          <a:cs typeface="B Nazanin" panose="00000400000000000000" pitchFamily="2" charset="-78"/>
                        </a:rPr>
                        <a:t>رکت دانش بنیان مشمول معافیت مالیاتی، ۸۵۷ </a:t>
                      </a:r>
                      <a:r>
                        <a:rPr lang="fa-IR" sz="1800" b="1" kern="1200" dirty="0">
                          <a:solidFill>
                            <a:schemeClr val="tx1"/>
                          </a:solidFill>
                          <a:effectLst/>
                          <a:latin typeface="+mn-lt"/>
                          <a:ea typeface="+mn-ea"/>
                          <a:cs typeface="B Nazanin" panose="00000400000000000000" pitchFamily="2" charset="-78"/>
                        </a:rPr>
                        <a:t>ش</a:t>
                      </a:r>
                      <a:r>
                        <a:rPr lang="ar-SA" sz="1800" b="1" kern="1200" dirty="0">
                          <a:solidFill>
                            <a:schemeClr val="tx1"/>
                          </a:solidFill>
                          <a:effectLst/>
                          <a:latin typeface="+mn-lt"/>
                          <a:ea typeface="+mn-ea"/>
                          <a:cs typeface="B Nazanin" panose="00000400000000000000" pitchFamily="2" charset="-78"/>
                        </a:rPr>
                        <a:t>رکت دانش بنیان مشمول تسهیلات نظام وظیفه، ۱۳۹ </a:t>
                      </a:r>
                      <a:r>
                        <a:rPr lang="fa-IR" sz="1800" b="1" kern="1200" dirty="0">
                          <a:solidFill>
                            <a:schemeClr val="tx1"/>
                          </a:solidFill>
                          <a:effectLst/>
                          <a:latin typeface="+mn-lt"/>
                          <a:ea typeface="+mn-ea"/>
                          <a:cs typeface="B Nazanin" panose="00000400000000000000" pitchFamily="2" charset="-78"/>
                        </a:rPr>
                        <a:t>ش</a:t>
                      </a:r>
                      <a:r>
                        <a:rPr lang="ar-SA" sz="1800" b="1" kern="1200" dirty="0">
                          <a:solidFill>
                            <a:schemeClr val="tx1"/>
                          </a:solidFill>
                          <a:effectLst/>
                          <a:latin typeface="+mn-lt"/>
                          <a:ea typeface="+mn-ea"/>
                          <a:cs typeface="B Nazanin" panose="00000400000000000000" pitchFamily="2" charset="-78"/>
                        </a:rPr>
                        <a:t>رکت دانش بنیان مشمول حمایت تأمین اجتماعی، ۹۳۹ </a:t>
                      </a:r>
                      <a:r>
                        <a:rPr lang="fa-IR" sz="1800" b="1" kern="1200" dirty="0">
                          <a:solidFill>
                            <a:schemeClr val="tx1"/>
                          </a:solidFill>
                          <a:effectLst/>
                          <a:latin typeface="+mn-lt"/>
                          <a:ea typeface="+mn-ea"/>
                          <a:cs typeface="B Nazanin" panose="00000400000000000000" pitchFamily="2" charset="-78"/>
                        </a:rPr>
                        <a:t>ش</a:t>
                      </a:r>
                      <a:r>
                        <a:rPr lang="ar-SA" sz="1800" b="1" kern="1200" dirty="0">
                          <a:solidFill>
                            <a:schemeClr val="tx1"/>
                          </a:solidFill>
                          <a:effectLst/>
                          <a:latin typeface="+mn-lt"/>
                          <a:ea typeface="+mn-ea"/>
                          <a:cs typeface="B Nazanin" panose="00000400000000000000" pitchFamily="2" charset="-78"/>
                        </a:rPr>
                        <a:t>رکت مشمول خدمات توانمندسازی</a:t>
                      </a:r>
                      <a:r>
                        <a:rPr lang="fa-IR" sz="1800" b="1" kern="1200" dirty="0">
                          <a:solidFill>
                            <a:schemeClr val="tx1"/>
                          </a:solidFill>
                          <a:effectLst/>
                          <a:latin typeface="+mn-lt"/>
                          <a:ea typeface="+mn-ea"/>
                          <a:cs typeface="B Nazanin" panose="00000400000000000000" pitchFamily="2" charset="-78"/>
                        </a:rPr>
                        <a:t> شده اند.</a:t>
                      </a:r>
                      <a:endParaRPr lang="en-US"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ar-SA" sz="2000" b="1" kern="1200" dirty="0">
                          <a:solidFill>
                            <a:schemeClr val="bg1"/>
                          </a:solidFill>
                          <a:latin typeface="Lalezar" panose="00000500000000000000" pitchFamily="50" charset="-78"/>
                          <a:ea typeface="+mn-ea"/>
                          <a:cs typeface="B Nazanin" panose="00000400000000000000" pitchFamily="2" charset="-78"/>
                        </a:rPr>
                        <a:t>حمایت از شرکت‌های دانش‌بنیان</a:t>
                      </a:r>
                      <a:endParaRPr lang="fa-IR"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r"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dk1"/>
                          </a:solidFill>
                          <a:effectLst/>
                          <a:latin typeface="+mn-lt"/>
                          <a:ea typeface="+mn-ea"/>
                          <a:cs typeface="B Nazanin" panose="00000400000000000000" pitchFamily="2" charset="-78"/>
                        </a:rPr>
                        <a:t>حمایت از  ۱۱۲ آزمایشگاه جدید شبکه آزمایشگاهی فناوری های راهبردی</a:t>
                      </a:r>
                    </a:p>
                    <a:p>
                      <a:pPr marL="285750" marR="0" lvl="0" indent="-285750" algn="r"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dk1"/>
                          </a:solidFill>
                          <a:effectLst/>
                          <a:latin typeface="+mn-lt"/>
                          <a:ea typeface="+mn-ea"/>
                          <a:cs typeface="B Nazanin" panose="00000400000000000000" pitchFamily="2" charset="-78"/>
                        </a:rPr>
                        <a:t>تصویب </a:t>
                      </a:r>
                      <a:r>
                        <a:rPr lang="ar-SA" sz="1800" b="1" kern="1200" dirty="0">
                          <a:solidFill>
                            <a:schemeClr val="dk1"/>
                          </a:solidFill>
                          <a:effectLst/>
                          <a:latin typeface="+mn-lt"/>
                          <a:ea typeface="+mn-ea"/>
                          <a:cs typeface="B Nazanin" panose="00000400000000000000" pitchFamily="2" charset="-78"/>
                        </a:rPr>
                        <a:t>تعداد </a:t>
                      </a:r>
                      <a:r>
                        <a:rPr lang="fa-IR" sz="1800" b="1" kern="1200" dirty="0">
                          <a:solidFill>
                            <a:schemeClr val="dk1"/>
                          </a:solidFill>
                          <a:effectLst/>
                          <a:latin typeface="+mn-lt"/>
                          <a:ea typeface="+mn-ea"/>
                          <a:cs typeface="B Nazanin" panose="00000400000000000000" pitchFamily="2" charset="-78"/>
                        </a:rPr>
                        <a:t>۲۰۵ </a:t>
                      </a:r>
                      <a:r>
                        <a:rPr lang="ar-SA" sz="1800" b="1" kern="1200" dirty="0">
                          <a:solidFill>
                            <a:schemeClr val="dk1"/>
                          </a:solidFill>
                          <a:effectLst/>
                          <a:latin typeface="+mn-lt"/>
                          <a:ea typeface="+mn-ea"/>
                          <a:cs typeface="B Nazanin" panose="00000400000000000000" pitchFamily="2" charset="-78"/>
                        </a:rPr>
                        <a:t>طرح توسعه فناوری متناسب با نیازهای جامعه </a:t>
                      </a:r>
                      <a:endParaRPr lang="fa-IR" sz="1800" b="1" kern="1200" dirty="0">
                        <a:solidFill>
                          <a:schemeClr val="dk1"/>
                        </a:solidFill>
                        <a:effectLst/>
                        <a:latin typeface="+mn-lt"/>
                        <a:ea typeface="+mn-ea"/>
                        <a:cs typeface="B Nazanin" panose="00000400000000000000" pitchFamily="2" charset="-78"/>
                      </a:endParaRPr>
                    </a:p>
                    <a:p>
                      <a:pPr marL="285750" marR="0" lvl="0" indent="-285750" algn="r"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dk1"/>
                          </a:solidFill>
                          <a:effectLst/>
                          <a:latin typeface="+mn-lt"/>
                          <a:ea typeface="+mn-ea"/>
                          <a:cs typeface="B Nazanin" panose="00000400000000000000" pitchFamily="2" charset="-78"/>
                        </a:rPr>
                        <a:t>افتتاح ۲۵ خانه خلاق و نوآوری و تعداد ۳۶ ثبت خارجی پتنت</a:t>
                      </a:r>
                      <a:endParaRPr lang="en-US" sz="18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جهش فناوری های راهبردی در کشور</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0" indent="0" rtl="1">
                        <a:buFont typeface="Wingdings" panose="05000000000000000000" pitchFamily="2" charset="2"/>
                        <a:buNone/>
                      </a:pPr>
                      <a:r>
                        <a:rPr lang="fa-IR" sz="1800" b="1" kern="1200" dirty="0">
                          <a:solidFill>
                            <a:schemeClr val="dk1"/>
                          </a:solidFill>
                          <a:effectLst/>
                          <a:latin typeface="+mn-lt"/>
                          <a:ea typeface="+mn-ea"/>
                          <a:cs typeface="B Nazanin" panose="00000400000000000000" pitchFamily="2" charset="-78"/>
                        </a:rPr>
                        <a:t>همکاری با ۲۷۰۰ نفر از متخصصان و کارآفرینان ایرانی خارج از کشور</a:t>
                      </a:r>
                      <a:endParaRPr lang="en-US" sz="18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just"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جذب متخصصان خارج از کشور</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27108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800" b="1" i="1" kern="1200" dirty="0">
                          <a:solidFill>
                            <a:schemeClr val="tx1"/>
                          </a:solidFill>
                          <a:effectLst/>
                          <a:latin typeface="+mn-lt"/>
                          <a:ea typeface="+mn-ea"/>
                          <a:cs typeface="B Nazanin" panose="00000400000000000000" pitchFamily="2" charset="-78"/>
                        </a:rPr>
                        <a:t>بخش سلامت</a:t>
                      </a:r>
                      <a:r>
                        <a:rPr lang="fa-IR" sz="1800" b="1" kern="1200" dirty="0">
                          <a:solidFill>
                            <a:schemeClr val="tx1"/>
                          </a:solidFill>
                          <a:effectLst/>
                          <a:latin typeface="+mn-lt"/>
                          <a:ea typeface="+mn-ea"/>
                          <a:cs typeface="B Nazanin" panose="00000400000000000000" pitchFamily="2" charset="-78"/>
                        </a:rPr>
                        <a:t>: </a:t>
                      </a:r>
                      <a:r>
                        <a:rPr lang="fa-IR" sz="1800" b="0" kern="1200" dirty="0">
                          <a:solidFill>
                            <a:schemeClr val="tx1"/>
                          </a:solidFill>
                          <a:effectLst/>
                          <a:latin typeface="+mn-lt"/>
                          <a:ea typeface="+mn-ea"/>
                          <a:cs typeface="B Nazanin" panose="00000400000000000000" pitchFamily="2" charset="-78"/>
                        </a:rPr>
                        <a:t>تولید فرآورده های سلامت محور و تجهیز مراکز وابسته با معیارهای دانش بنیان از طریق مراکز رشد و شتاب دهنده نوآوری</a:t>
                      </a:r>
                    </a:p>
                    <a:p>
                      <a:pPr marL="0" marR="0" lvl="0" indent="0" algn="r" defTabSz="914400" rtl="1" eaLnBrk="1" fontAlgn="auto" latinLnBrk="0" hangingPunct="1">
                        <a:lnSpc>
                          <a:spcPct val="100000"/>
                        </a:lnSpc>
                        <a:spcBef>
                          <a:spcPts val="0"/>
                        </a:spcBef>
                        <a:spcAft>
                          <a:spcPts val="0"/>
                        </a:spcAft>
                        <a:buClrTx/>
                        <a:buSzTx/>
                        <a:buFontTx/>
                        <a:buNone/>
                        <a:tabLst/>
                        <a:defRPr/>
                      </a:pPr>
                      <a:r>
                        <a:rPr lang="fa-IR" sz="1800" b="1" i="1" kern="1200" dirty="0">
                          <a:solidFill>
                            <a:schemeClr val="tx1"/>
                          </a:solidFill>
                          <a:effectLst/>
                          <a:latin typeface="+mn-lt"/>
                          <a:ea typeface="+mn-ea"/>
                          <a:cs typeface="B Nazanin" panose="00000400000000000000" pitchFamily="2" charset="-78"/>
                        </a:rPr>
                        <a:t>بخش کشاورزی</a:t>
                      </a:r>
                      <a:r>
                        <a:rPr lang="fa-IR" sz="1800" b="1" kern="1200" dirty="0">
                          <a:solidFill>
                            <a:schemeClr val="tx1"/>
                          </a:solidFill>
                          <a:effectLst/>
                          <a:latin typeface="+mn-lt"/>
                          <a:ea typeface="+mn-ea"/>
                          <a:cs typeface="B Nazanin" panose="00000400000000000000" pitchFamily="2" charset="-78"/>
                        </a:rPr>
                        <a:t>:</a:t>
                      </a:r>
                      <a:r>
                        <a:rPr lang="fa-IR" sz="1800" b="0" kern="1200" dirty="0">
                          <a:solidFill>
                            <a:schemeClr val="tx1"/>
                          </a:solidFill>
                          <a:effectLst/>
                          <a:latin typeface="+mn-lt"/>
                          <a:ea typeface="+mn-ea"/>
                          <a:cs typeface="B Nazanin" panose="00000400000000000000" pitchFamily="2" charset="-78"/>
                        </a:rPr>
                        <a:t>افزایش سهم بخش کشاورزی و منابع طبیعی در شرکت های دانش بنیان و  ارتقای تاب آوری کالاهای اساسی با استفاده از ظرفیت شرکت های دانش بنیان</a:t>
                      </a:r>
                    </a:p>
                    <a:p>
                      <a:pPr marL="0" marR="0" lvl="0" indent="0" algn="r" defTabSz="914400" rtl="1" eaLnBrk="1" fontAlgn="auto" latinLnBrk="0" hangingPunct="1">
                        <a:lnSpc>
                          <a:spcPct val="100000"/>
                        </a:lnSpc>
                        <a:spcBef>
                          <a:spcPts val="0"/>
                        </a:spcBef>
                        <a:spcAft>
                          <a:spcPts val="0"/>
                        </a:spcAft>
                        <a:buClrTx/>
                        <a:buSzTx/>
                        <a:buFontTx/>
                        <a:buNone/>
                        <a:tabLst/>
                        <a:defRPr/>
                      </a:pPr>
                      <a:r>
                        <a:rPr lang="fa-IR" sz="1800" b="1" i="1" kern="1200" dirty="0">
                          <a:solidFill>
                            <a:schemeClr val="tx1"/>
                          </a:solidFill>
                          <a:effectLst/>
                          <a:latin typeface="+mn-lt"/>
                          <a:ea typeface="+mn-ea"/>
                          <a:cs typeface="B Nazanin" panose="00000400000000000000" pitchFamily="2" charset="-78"/>
                        </a:rPr>
                        <a:t>بخش اقتصاد</a:t>
                      </a:r>
                      <a:r>
                        <a:rPr lang="fa-IR" sz="1800" b="1" kern="1200" dirty="0">
                          <a:solidFill>
                            <a:schemeClr val="tx1"/>
                          </a:solidFill>
                          <a:effectLst/>
                          <a:latin typeface="+mn-lt"/>
                          <a:ea typeface="+mn-ea"/>
                          <a:cs typeface="B Nazanin" panose="00000400000000000000" pitchFamily="2" charset="-78"/>
                        </a:rPr>
                        <a:t>:</a:t>
                      </a:r>
                      <a:r>
                        <a:rPr lang="fa-IR" sz="1800" b="0" kern="1200" dirty="0">
                          <a:solidFill>
                            <a:schemeClr val="tx1"/>
                          </a:solidFill>
                          <a:effectLst/>
                          <a:latin typeface="+mn-lt"/>
                          <a:ea typeface="+mn-ea"/>
                          <a:cs typeface="B Nazanin" panose="00000400000000000000" pitchFamily="2" charset="-78"/>
                        </a:rPr>
                        <a:t>ارائه ‌مشوق مالیاتی، بیمه ای، گمرکی از شرکت های دانش بنیان، توسعه تقاضا برای محصولات فناوران داخلی و توسعه فناوری در حوزه بازار سرمایه، صنعت بیمه، نظام بانکی و فرآیند مالیات ستانی</a:t>
                      </a:r>
                    </a:p>
                    <a:p>
                      <a:pPr marL="0" marR="0" lvl="0" indent="0" algn="just" defTabSz="914400" rtl="1" eaLnBrk="1" fontAlgn="auto" latinLnBrk="0" hangingPunct="1">
                        <a:lnSpc>
                          <a:spcPct val="100000"/>
                        </a:lnSpc>
                        <a:spcBef>
                          <a:spcPts val="0"/>
                        </a:spcBef>
                        <a:spcAft>
                          <a:spcPts val="0"/>
                        </a:spcAft>
                        <a:buClrTx/>
                        <a:buSzTx/>
                        <a:buFontTx/>
                        <a:buNone/>
                        <a:tabLst/>
                        <a:defRPr/>
                      </a:pPr>
                      <a:r>
                        <a:rPr lang="fa-IR" sz="1800" b="1" i="1" kern="1200" dirty="0">
                          <a:solidFill>
                            <a:schemeClr val="tx1"/>
                          </a:solidFill>
                          <a:effectLst/>
                          <a:latin typeface="+mn-lt"/>
                          <a:ea typeface="+mn-ea"/>
                          <a:cs typeface="B Nazanin" panose="00000400000000000000" pitchFamily="2" charset="-78"/>
                        </a:rPr>
                        <a:t>بخش نفت</a:t>
                      </a:r>
                      <a:r>
                        <a:rPr lang="fa-IR" sz="1800" b="1" kern="1200" dirty="0">
                          <a:solidFill>
                            <a:schemeClr val="tx1"/>
                          </a:solidFill>
                          <a:effectLst/>
                          <a:latin typeface="+mn-lt"/>
                          <a:ea typeface="+mn-ea"/>
                          <a:cs typeface="B Nazanin" panose="00000400000000000000" pitchFamily="2" charset="-78"/>
                        </a:rPr>
                        <a:t>: </a:t>
                      </a:r>
                      <a:r>
                        <a:rPr lang="fa-IR" sz="1800" b="0" kern="1200" dirty="0">
                          <a:solidFill>
                            <a:schemeClr val="tx1"/>
                          </a:solidFill>
                          <a:effectLst/>
                          <a:latin typeface="+mn-lt"/>
                          <a:ea typeface="+mn-ea"/>
                          <a:cs typeface="B Nazanin" panose="00000400000000000000" pitchFamily="2" charset="-78"/>
                        </a:rPr>
                        <a:t>توسعه صنعت نفت بر مبنای اقتصاد دانش بنیان درون زا و برون گرا، نگهداشت و افزایش تولیدات صنعت نفت با هدف «برقراری امنیت انرژی و ارتقای امنیت ملی» با رویکرد دانش بنیان و اشتغال زا،توسعه زنجیره ارزش پایین دستی (پالایش) نفت و مدیریت تقاضا و بهینه سازی مصرف انرژی با رویکرد دانش بنیان و فناور</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justLow" rtl="1">
                        <a:lnSpc>
                          <a:spcPct val="115000"/>
                        </a:lnSpc>
                        <a:spcBef>
                          <a:spcPts val="0"/>
                        </a:spcBef>
                        <a:spcAft>
                          <a:spcPts val="0"/>
                        </a:spcAft>
                      </a:pPr>
                      <a:r>
                        <a:rPr lang="fa-IR" sz="2000" b="1" kern="1200" dirty="0">
                          <a:solidFill>
                            <a:schemeClr val="bg1"/>
                          </a:solidFill>
                          <a:latin typeface="Lalezar" panose="00000500000000000000" pitchFamily="50" charset="-78"/>
                          <a:ea typeface="+mn-ea"/>
                          <a:cs typeface="B Nazanin" panose="00000400000000000000" pitchFamily="2" charset="-78"/>
                        </a:rPr>
                        <a:t>تدوین برنامه دانش‌بنیانی دستگاه های اجرایی در تعامل با معاونت</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3539345038"/>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جمعیت هلال احمر جمهوری اسلامی ایران</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516382960"/>
              </p:ext>
            </p:extLst>
          </p:nvPr>
        </p:nvGraphicFramePr>
        <p:xfrm>
          <a:off x="230910" y="982638"/>
          <a:ext cx="10658765" cy="5340096"/>
        </p:xfrm>
        <a:graphic>
          <a:graphicData uri="http://schemas.openxmlformats.org/drawingml/2006/table">
            <a:tbl>
              <a:tblPr firstRow="1" bandRow="1">
                <a:tableStyleId>{5C22544A-7EE6-4342-B048-85BDC9FD1C3A}</a:tableStyleId>
              </a:tblPr>
              <a:tblGrid>
                <a:gridCol w="7413899">
                  <a:extLst>
                    <a:ext uri="{9D8B030D-6E8A-4147-A177-3AD203B41FA5}">
                      <a16:colId xmlns:a16="http://schemas.microsoft.com/office/drawing/2014/main" val="2158984607"/>
                    </a:ext>
                  </a:extLst>
                </a:gridCol>
                <a:gridCol w="3244866">
                  <a:extLst>
                    <a:ext uri="{9D8B030D-6E8A-4147-A177-3AD203B41FA5}">
                      <a16:colId xmlns:a16="http://schemas.microsoft.com/office/drawing/2014/main" val="969674980"/>
                    </a:ext>
                  </a:extLst>
                </a:gridCol>
              </a:tblGrid>
              <a:tr h="1104780">
                <a:tc>
                  <a:txBody>
                    <a:bodyPr/>
                    <a:lstStyle/>
                    <a:p>
                      <a:pPr marL="0" marR="0" algn="just" defTabSz="914400" rtl="1" eaLnBrk="1" latinLnBrk="0" hangingPunct="1">
                        <a:lnSpc>
                          <a:spcPct val="115000"/>
                        </a:lnSpc>
                        <a:spcBef>
                          <a:spcPts val="0"/>
                        </a:spcBef>
                        <a:spcAft>
                          <a:spcPts val="0"/>
                        </a:spcAft>
                      </a:pPr>
                      <a:endParaRPr lang="fa-IR" sz="1800" b="1" kern="1200" dirty="0">
                        <a:solidFill>
                          <a:schemeClr val="tx1"/>
                        </a:solidFill>
                        <a:effectLst/>
                        <a:latin typeface="+mn-lt"/>
                        <a:ea typeface="+mn-ea"/>
                        <a:cs typeface="B Nazanin" panose="00000400000000000000" pitchFamily="2" charset="-78"/>
                      </a:endParaRP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آموزش حدود سه میلیون و صدو سی و هفت هزار نفر در بخش های مختلف آمادگی در مخاطرات، کمک های اولیه، مدیریت شرایط کرونا، خانه های هلال و مساجد‌، بین ایستگاهی و آموزش ناشنوایان</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توانمندسازی دانش آموزان به ارائه کمک های امدادی</a:t>
                      </a: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آموزش همگانی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494050">
                <a:tc>
                  <a:txBody>
                    <a:bodyPr/>
                    <a:lstStyle/>
                    <a:p>
                      <a:pPr marL="285750" marR="0" indent="-285750" algn="just">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توسعه و تجهیز ۲۰ خانه هلال</a:t>
                      </a:r>
                    </a:p>
                    <a:p>
                      <a:pPr marL="285750" marR="0" indent="-285750" algn="just">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اعتبار بخشی مدیریت فرآیند ها و دوره های آموزشی</a:t>
                      </a:r>
                    </a:p>
                    <a:p>
                      <a:pPr marL="285750" marR="0" indent="-285750" algn="just">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تجهیز مدارس سراسر کشور به کیف کمکهای اولیه و حمایت از دانش‌آموزان محروم جهت ادامه تحصیل</a:t>
                      </a:r>
                    </a:p>
                    <a:p>
                      <a:pPr marL="285750" marR="0" indent="-285750" algn="just">
                        <a:lnSpc>
                          <a:spcPct val="115000"/>
                        </a:lnSpc>
                        <a:spcBef>
                          <a:spcPts val="0"/>
                        </a:spcBef>
                        <a:spcAft>
                          <a:spcPts val="0"/>
                        </a:spcAft>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راه اندازی ۳۳ واحد توانبخشی  و ۷ کلینیک تخصصی و چند تخصصی در ۳۰ مرکز کشور</a:t>
                      </a:r>
                    </a:p>
                    <a:p>
                      <a:pPr marL="285750" marR="0" indent="-285750" algn="just">
                        <a:lnSpc>
                          <a:spcPct val="115000"/>
                        </a:lnSpc>
                        <a:spcBef>
                          <a:spcPts val="0"/>
                        </a:spcBef>
                        <a:spcAft>
                          <a:spcPts val="0"/>
                        </a:spcAft>
                        <a:buFont typeface="Wingdings" panose="05000000000000000000" pitchFamily="2" charset="2"/>
                        <a:buChar char="v"/>
                      </a:pPr>
                      <a:endParaRPr lang="fa-IR" sz="1800" b="1" kern="1200" dirty="0">
                        <a:solidFill>
                          <a:schemeClr val="tx1"/>
                        </a:solidFill>
                        <a:effectLst/>
                        <a:latin typeface="+mn-lt"/>
                        <a:ea typeface="+mn-ea"/>
                        <a:cs typeface="B Nazanin" panose="00000400000000000000" pitchFamily="2" charset="-78"/>
                      </a:endParaRPr>
                    </a:p>
                    <a:p>
                      <a:pPr marL="285750" marR="0" indent="-285750" algn="just">
                        <a:lnSpc>
                          <a:spcPct val="115000"/>
                        </a:lnSpc>
                        <a:spcBef>
                          <a:spcPts val="0"/>
                        </a:spcBef>
                        <a:spcAft>
                          <a:spcPts val="0"/>
                        </a:spcAft>
                        <a:buFont typeface="Wingdings" panose="05000000000000000000" pitchFamily="2" charset="2"/>
                        <a:buChar char="v"/>
                      </a:pPr>
                      <a:endParaRPr lang="fa-IR"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تأمین و تجهیز مراکز امداد و نجات</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pPr marL="285750" indent="-285750" algn="just">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تأ</a:t>
                      </a:r>
                      <a:r>
                        <a:rPr lang="ar-SA" sz="1800" b="1" kern="1200" dirty="0">
                          <a:solidFill>
                            <a:schemeClr val="dk1"/>
                          </a:solidFill>
                          <a:effectLst/>
                          <a:latin typeface="+mn-lt"/>
                          <a:ea typeface="+mn-ea"/>
                          <a:cs typeface="B Nazanin" panose="00000400000000000000" pitchFamily="2" charset="-78"/>
                        </a:rPr>
                        <a:t>مین و ارسال دارو به خارج از کشور </a:t>
                      </a:r>
                      <a:endParaRPr lang="fa-IR" sz="1800" b="1" kern="1200" dirty="0">
                        <a:solidFill>
                          <a:schemeClr val="dk1"/>
                        </a:solidFill>
                        <a:effectLst/>
                        <a:latin typeface="+mn-lt"/>
                        <a:ea typeface="+mn-ea"/>
                        <a:cs typeface="B Nazanin" panose="00000400000000000000" pitchFamily="2" charset="-78"/>
                      </a:endParaRPr>
                    </a:p>
                    <a:p>
                      <a:pPr marL="285750" indent="-285750" algn="just">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ارتقا و توسعه و بروز رسانی مراکز سلامت خارج از کشور (ارسال بیش از ۹۰۰ هزار خدمت سالانه توسط مراکز سلامت خارج از کشور به جمعیت محروم کشورهای میزبان)</a:t>
                      </a:r>
                    </a:p>
                    <a:p>
                      <a:pPr algn="just"/>
                      <a:endParaRPr lang="fa-IR" sz="1800" kern="1200" dirty="0">
                        <a:solidFill>
                          <a:schemeClr val="dk1"/>
                        </a:solidFill>
                        <a:effectLst/>
                        <a:latin typeface="+mn-lt"/>
                        <a:ea typeface="+mn-ea"/>
                        <a:cs typeface="B Nazanin" panose="00000400000000000000" pitchFamily="2" charset="-78"/>
                      </a:endParaRPr>
                    </a:p>
                    <a:p>
                      <a:pPr algn="just"/>
                      <a:endParaRPr lang="en-US"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اقدامات بشردوستانه</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3280895153"/>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راه و شهرسازی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922474860"/>
              </p:ext>
            </p:extLst>
          </p:nvPr>
        </p:nvGraphicFramePr>
        <p:xfrm>
          <a:off x="106274" y="685780"/>
          <a:ext cx="10889675" cy="5858530"/>
        </p:xfrm>
        <a:graphic>
          <a:graphicData uri="http://schemas.openxmlformats.org/drawingml/2006/table">
            <a:tbl>
              <a:tblPr firstRow="1" bandRow="1">
                <a:tableStyleId>{5C22544A-7EE6-4342-B048-85BDC9FD1C3A}</a:tableStyleId>
              </a:tblPr>
              <a:tblGrid>
                <a:gridCol w="7586297">
                  <a:extLst>
                    <a:ext uri="{9D8B030D-6E8A-4147-A177-3AD203B41FA5}">
                      <a16:colId xmlns:a16="http://schemas.microsoft.com/office/drawing/2014/main" val="2158984607"/>
                    </a:ext>
                  </a:extLst>
                </a:gridCol>
                <a:gridCol w="3303378">
                  <a:extLst>
                    <a:ext uri="{9D8B030D-6E8A-4147-A177-3AD203B41FA5}">
                      <a16:colId xmlns:a16="http://schemas.microsoft.com/office/drawing/2014/main" val="969674980"/>
                    </a:ext>
                  </a:extLst>
                </a:gridCol>
              </a:tblGrid>
              <a:tr h="1104780">
                <a:tc>
                  <a:txBody>
                    <a:bodyPr/>
                    <a:lstStyle/>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ar-SA" sz="1600" b="1" kern="1200" dirty="0">
                          <a:solidFill>
                            <a:schemeClr val="tx1"/>
                          </a:solidFill>
                          <a:effectLst/>
                          <a:latin typeface="+mn-lt"/>
                          <a:ea typeface="+mn-ea"/>
                          <a:cs typeface="B Nazanin" panose="00000400000000000000" pitchFamily="2" charset="-78"/>
                        </a:rPr>
                        <a:t>احداث سالانه یک میلیون واحد مسکونی </a:t>
                      </a:r>
                      <a:endParaRPr lang="fa-IR" sz="1600" b="1" kern="1200" dirty="0">
                        <a:solidFill>
                          <a:schemeClr val="tx1"/>
                        </a:solidFill>
                        <a:effectLst/>
                        <a:latin typeface="+mn-lt"/>
                        <a:ea typeface="+mn-ea"/>
                        <a:cs typeface="B Nazanin" panose="00000400000000000000" pitchFamily="2" charset="-78"/>
                      </a:endParaRP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600" b="1" kern="1200" dirty="0">
                          <a:solidFill>
                            <a:schemeClr val="tx1"/>
                          </a:solidFill>
                          <a:effectLst/>
                          <a:latin typeface="+mn-lt"/>
                          <a:ea typeface="+mn-ea"/>
                          <a:cs typeface="B Nazanin" panose="00000400000000000000" pitchFamily="2" charset="-78"/>
                        </a:rPr>
                        <a:t>حمایت از ساخت مسکن ایثارگران، محرومان و خانواده شهدا</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600" b="1" kern="1200" dirty="0">
                          <a:solidFill>
                            <a:schemeClr val="tx1"/>
                          </a:solidFill>
                          <a:effectLst/>
                          <a:latin typeface="+mn-lt"/>
                          <a:ea typeface="+mn-ea"/>
                          <a:cs typeface="B Nazanin" panose="00000400000000000000" pitchFamily="2" charset="-78"/>
                        </a:rPr>
                        <a:t>کاهش سهم هزینه مسکن در سبد هزینه خانوار(پرداخت تسهیلات بدون سپرده کمک ودیعه مسکن (۴۰۰ هزار فقره تسهیلات به مبلغ حدود  ۱۱۲ هزار میلیارد ریال در سال ۱۴۰۰ اختصاص داده شده است)</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600" b="1" kern="1200" dirty="0">
                          <a:solidFill>
                            <a:schemeClr val="tx1"/>
                          </a:solidFill>
                          <a:effectLst/>
                          <a:latin typeface="+mn-lt"/>
                          <a:ea typeface="+mn-ea"/>
                          <a:cs typeface="B Nazanin" panose="00000400000000000000" pitchFamily="2" charset="-78"/>
                        </a:rPr>
                        <a:t>آغاز عملیات اجرایی۱۶۰ هزار واحد مسکونی در مناطق روستایی</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600" b="1" kern="1200" dirty="0">
                          <a:solidFill>
                            <a:schemeClr val="tx1"/>
                          </a:solidFill>
                          <a:effectLst/>
                          <a:latin typeface="+mn-lt"/>
                          <a:ea typeface="+mn-ea"/>
                          <a:cs typeface="B Nazanin" panose="00000400000000000000" pitchFamily="2" charset="-78"/>
                        </a:rPr>
                        <a:t>انعقاد تفاهم‌نامه با نهادهای حمایتی (کمیته امداد امام خمینی و سازمان بهزیستی) و همچنین سازمان اوقاف برای تأمین مسکن ۵۲۰ هزار تحت پوشش فاقد مسکن</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600" b="1" kern="1200" dirty="0">
                          <a:solidFill>
                            <a:schemeClr val="tx1"/>
                          </a:solidFill>
                          <a:effectLst/>
                          <a:latin typeface="+mn-lt"/>
                          <a:ea typeface="+mn-ea"/>
                          <a:cs typeface="B Nazanin" panose="00000400000000000000" pitchFamily="2" charset="-78"/>
                        </a:rPr>
                        <a:t>انعقاد تفاهم‌نامه‌ با بنیاد مستضعفان انقلاب اسلامی در راستای کمک به تامین مسکن گروه‌های کم درآمد برای احداث ۱۰۰۰ واحد مسکونی و تامین رایگان اراضی</a:t>
                      </a:r>
                    </a:p>
                    <a:p>
                      <a:pPr marL="285750" marR="0" indent="-285750" algn="just" defTabSz="914400" rtl="1" eaLnBrk="1" latinLnBrk="0" hangingPunct="1">
                        <a:lnSpc>
                          <a:spcPct val="115000"/>
                        </a:lnSpc>
                        <a:spcBef>
                          <a:spcPts val="0"/>
                        </a:spcBef>
                        <a:spcAft>
                          <a:spcPts val="0"/>
                        </a:spcAft>
                        <a:buFont typeface="Wingdings" panose="05000000000000000000" pitchFamily="2" charset="2"/>
                        <a:buChar char="v"/>
                      </a:pPr>
                      <a:r>
                        <a:rPr lang="fa-IR" sz="1600" b="1" kern="1200" dirty="0">
                          <a:solidFill>
                            <a:schemeClr val="tx1"/>
                          </a:solidFill>
                          <a:effectLst/>
                          <a:latin typeface="+mn-lt"/>
                          <a:ea typeface="+mn-ea"/>
                          <a:cs typeface="B Nazanin" panose="00000400000000000000" pitchFamily="2" charset="-78"/>
                        </a:rPr>
                        <a:t>شفاف‌سازی زمین های دولتی و تأمین زمین برا ی تولید مسکن با ایجاد بانک زمین</a:t>
                      </a: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کمک به تأمین مسکن </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494050">
                <a:tc>
                  <a:txBody>
                    <a:bodyPr/>
                    <a:lstStyle/>
                    <a:p>
                      <a:pPr marL="0" marR="0" indent="0" algn="justLow">
                        <a:lnSpc>
                          <a:spcPct val="115000"/>
                        </a:lnSpc>
                        <a:spcBef>
                          <a:spcPts val="0"/>
                        </a:spcBef>
                        <a:spcAft>
                          <a:spcPts val="0"/>
                        </a:spcAft>
                        <a:buFont typeface="Wingdings" panose="05000000000000000000" pitchFamily="2" charset="2"/>
                        <a:buNone/>
                      </a:pPr>
                      <a:r>
                        <a:rPr lang="fa-IR" sz="1600" b="1" kern="1200" dirty="0">
                          <a:solidFill>
                            <a:schemeClr val="tx1"/>
                          </a:solidFill>
                          <a:effectLst/>
                          <a:latin typeface="+mn-lt"/>
                          <a:ea typeface="+mn-ea"/>
                          <a:cs typeface="B Nazanin" panose="00000400000000000000" pitchFamily="2" charset="-78"/>
                        </a:rPr>
                        <a:t>احداث و آسفالت ۱۴۱۵ کیلومتر راه روستایی (۲۸ درصد رشد نسبت به  مدت مشابه سال گذشته)</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بازسازی راه های روستایی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sz="1600" b="1" kern="1200" dirty="0">
                          <a:solidFill>
                            <a:schemeClr val="dk1"/>
                          </a:solidFill>
                          <a:effectLst/>
                          <a:latin typeface="+mn-lt"/>
                          <a:ea typeface="+mn-ea"/>
                          <a:cs typeface="B Nazanin" panose="00000400000000000000" pitchFamily="2" charset="-78"/>
                        </a:rPr>
                        <a:t>جابجایی کالا (با بارنامه) = ۱۲۱ میلیون تن (</a:t>
                      </a:r>
                      <a:r>
                        <a:rPr lang="fa-IR" sz="1200" b="1" kern="1200" dirty="0">
                          <a:solidFill>
                            <a:schemeClr val="tx1"/>
                          </a:solidFill>
                          <a:effectLst/>
                          <a:latin typeface="+mn-lt"/>
                          <a:ea typeface="+mn-ea"/>
                          <a:cs typeface="B Nazanin" panose="00000400000000000000" pitchFamily="2" charset="-78"/>
                        </a:rPr>
                        <a:t>کاهش ۲ درصدی نسبت به  مدت مشابه سال گذشته</a:t>
                      </a:r>
                      <a:r>
                        <a:rPr lang="fa-IR" sz="1600" b="1" kern="1200" dirty="0">
                          <a:solidFill>
                            <a:schemeClr val="dk1"/>
                          </a:solidFill>
                          <a:effectLst/>
                          <a:latin typeface="+mn-lt"/>
                          <a:ea typeface="+mn-ea"/>
                          <a:cs typeface="B Nazanin" panose="00000400000000000000" pitchFamily="2" charset="-78"/>
                        </a:rPr>
                        <a:t>)</a:t>
                      </a:r>
                      <a:endParaRPr lang="en-US" sz="1600" b="1" kern="1200" dirty="0">
                        <a:solidFill>
                          <a:schemeClr val="dk1"/>
                        </a:solidFill>
                        <a:effectLst/>
                        <a:latin typeface="+mn-lt"/>
                        <a:ea typeface="+mn-ea"/>
                        <a:cs typeface="B Nazanin" panose="00000400000000000000" pitchFamily="2" charset="-78"/>
                      </a:endParaRP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sz="1600" b="1" kern="1200" dirty="0">
                          <a:solidFill>
                            <a:schemeClr val="dk1"/>
                          </a:solidFill>
                          <a:effectLst/>
                          <a:latin typeface="+mn-lt"/>
                          <a:ea typeface="+mn-ea"/>
                          <a:cs typeface="B Nazanin" panose="00000400000000000000" pitchFamily="2" charset="-78"/>
                        </a:rPr>
                        <a:t>جابجایی مسافر= ۲۸ میلیون نفر (</a:t>
                      </a:r>
                      <a:r>
                        <a:rPr lang="fa-IR" sz="1200" b="1" kern="1200" dirty="0">
                          <a:solidFill>
                            <a:schemeClr val="tx1"/>
                          </a:solidFill>
                          <a:effectLst/>
                          <a:latin typeface="+mn-lt"/>
                          <a:ea typeface="+mn-ea"/>
                          <a:cs typeface="B Nazanin" panose="00000400000000000000" pitchFamily="2" charset="-78"/>
                        </a:rPr>
                        <a:t>رشد ۲۸ درصدی نسبت به  مدت مشابه سال گذشته</a:t>
                      </a:r>
                      <a:r>
                        <a:rPr lang="fa-IR" sz="1600" b="1" kern="1200" dirty="0">
                          <a:solidFill>
                            <a:schemeClr val="dk1"/>
                          </a:solidFill>
                          <a:effectLst/>
                          <a:latin typeface="+mn-lt"/>
                          <a:ea typeface="+mn-ea"/>
                          <a:cs typeface="B Nazanin" panose="00000400000000000000" pitchFamily="2" charset="-78"/>
                        </a:rPr>
                        <a:t>)</a:t>
                      </a:r>
                      <a:endParaRPr lang="en-US" sz="1600" b="1" kern="1200" dirty="0">
                        <a:solidFill>
                          <a:schemeClr val="dk1"/>
                        </a:solidFill>
                        <a:effectLst/>
                        <a:latin typeface="+mn-lt"/>
                        <a:ea typeface="+mn-ea"/>
                        <a:cs typeface="B Nazanin" panose="00000400000000000000" pitchFamily="2" charset="-78"/>
                      </a:endParaRP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sz="1600" b="1" kern="1200" dirty="0">
                          <a:solidFill>
                            <a:schemeClr val="dk1"/>
                          </a:solidFill>
                          <a:effectLst/>
                          <a:latin typeface="+mn-lt"/>
                          <a:ea typeface="+mn-ea"/>
                          <a:cs typeface="B Nazanin" panose="00000400000000000000" pitchFamily="2" charset="-78"/>
                        </a:rPr>
                        <a:t>ترانزیت جاده ای = ۲.۶ میلیون تن </a:t>
                      </a:r>
                      <a:r>
                        <a:rPr lang="fa-IR" sz="1200" b="1" kern="1200" dirty="0">
                          <a:solidFill>
                            <a:schemeClr val="tx1"/>
                          </a:solidFill>
                          <a:effectLst/>
                          <a:latin typeface="+mn-lt"/>
                          <a:ea typeface="+mn-ea"/>
                          <a:cs typeface="B Nazanin" panose="00000400000000000000" pitchFamily="2" charset="-78"/>
                        </a:rPr>
                        <a:t>(رشد ۴۳ درصدی نسبت به  مدت مشابه سال گذشته</a:t>
                      </a:r>
                      <a:r>
                        <a:rPr lang="fa-IR" sz="1600" b="1" kern="1200" dirty="0">
                          <a:solidFill>
                            <a:schemeClr val="dk1"/>
                          </a:solidFill>
                          <a:effectLst/>
                          <a:latin typeface="+mn-lt"/>
                          <a:ea typeface="+mn-ea"/>
                          <a:cs typeface="B Nazanin" panose="00000400000000000000" pitchFamily="2" charset="-78"/>
                        </a:rPr>
                        <a:t>)</a:t>
                      </a:r>
                      <a:endParaRPr lang="en-US" sz="1600" b="1" kern="1200" dirty="0">
                        <a:solidFill>
                          <a:schemeClr val="dk1"/>
                        </a:solidFill>
                        <a:effectLst/>
                        <a:latin typeface="+mn-lt"/>
                        <a:ea typeface="+mn-ea"/>
                        <a:cs typeface="B Nazanin" panose="00000400000000000000" pitchFamily="2" charset="-78"/>
                      </a:endParaRPr>
                    </a:p>
                    <a:p>
                      <a:pPr marL="285750" indent="-285750" rtl="1">
                        <a:buFont typeface="Wingdings" panose="05000000000000000000" pitchFamily="2" charset="2"/>
                        <a:buChar char="ü"/>
                      </a:pPr>
                      <a:r>
                        <a:rPr lang="fa-IR" sz="1600" b="1" kern="1200" dirty="0">
                          <a:solidFill>
                            <a:schemeClr val="dk1"/>
                          </a:solidFill>
                          <a:effectLst/>
                          <a:latin typeface="+mn-lt"/>
                          <a:ea typeface="+mn-ea"/>
                          <a:cs typeface="B Nazanin" panose="00000400000000000000" pitchFamily="2" charset="-78"/>
                        </a:rPr>
                        <a:t>ترانزیت ریلی= ۴۳۲ </a:t>
                      </a:r>
                      <a:r>
                        <a:rPr lang="fa-IR" sz="1600" b="1" kern="1200" dirty="0">
                          <a:solidFill>
                            <a:schemeClr val="tx1"/>
                          </a:solidFill>
                          <a:effectLst/>
                          <a:latin typeface="+mn-lt"/>
                          <a:ea typeface="+mn-ea"/>
                          <a:cs typeface="B Nazanin" panose="00000400000000000000" pitchFamily="2" charset="-78"/>
                        </a:rPr>
                        <a:t>هزار تن (</a:t>
                      </a:r>
                      <a:r>
                        <a:rPr lang="fa-IR" sz="1200" b="1" kern="1200" dirty="0">
                          <a:solidFill>
                            <a:schemeClr val="tx1"/>
                          </a:solidFill>
                          <a:effectLst/>
                          <a:latin typeface="+mn-lt"/>
                          <a:ea typeface="+mn-ea"/>
                          <a:cs typeface="B Nazanin" panose="00000400000000000000" pitchFamily="2" charset="-78"/>
                        </a:rPr>
                        <a:t>کاهش  ۵درصدی نسبت به  مدت مشابه سال گذشته</a:t>
                      </a:r>
                      <a:r>
                        <a:rPr lang="fa-IR" sz="1600" b="1" kern="1200" dirty="0">
                          <a:solidFill>
                            <a:schemeClr val="tx1"/>
                          </a:solidFill>
                          <a:effectLst/>
                          <a:latin typeface="+mn-lt"/>
                          <a:ea typeface="+mn-ea"/>
                          <a:cs typeface="B Nazanin" panose="00000400000000000000" pitchFamily="2" charset="-78"/>
                        </a:rPr>
                        <a:t>)</a:t>
                      </a:r>
                      <a:endParaRPr lang="en-US" sz="16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ü"/>
                      </a:pPr>
                      <a:r>
                        <a:rPr lang="fa-IR" sz="1600" b="1" kern="1200" dirty="0">
                          <a:solidFill>
                            <a:schemeClr val="tx1"/>
                          </a:solidFill>
                          <a:effectLst/>
                          <a:latin typeface="+mn-lt"/>
                          <a:ea typeface="+mn-ea"/>
                          <a:cs typeface="B Nazanin" panose="00000400000000000000" pitchFamily="2" charset="-78"/>
                        </a:rPr>
                        <a:t>تعداد لوکومتیو موجود = ۱۰۰۵ دستگاه (</a:t>
                      </a:r>
                      <a:r>
                        <a:rPr lang="fa-IR" sz="1200" b="1" kern="1200" dirty="0">
                          <a:solidFill>
                            <a:schemeClr val="tx1"/>
                          </a:solidFill>
                          <a:effectLst/>
                          <a:latin typeface="+mn-lt"/>
                          <a:ea typeface="+mn-ea"/>
                          <a:cs typeface="B Nazanin" panose="00000400000000000000" pitchFamily="2" charset="-78"/>
                        </a:rPr>
                        <a:t>رشد ۵ درصدی نسبت به  مدت مشابه سال گذشته)</a:t>
                      </a:r>
                      <a:endParaRPr lang="en-US" sz="12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ü"/>
                      </a:pPr>
                      <a:r>
                        <a:rPr lang="fa-IR" sz="1600" b="1" kern="1200" dirty="0">
                          <a:solidFill>
                            <a:schemeClr val="tx1"/>
                          </a:solidFill>
                          <a:effectLst/>
                          <a:latin typeface="+mn-lt"/>
                          <a:ea typeface="+mn-ea"/>
                          <a:cs typeface="B Nazanin" panose="00000400000000000000" pitchFamily="2" charset="-78"/>
                        </a:rPr>
                        <a:t>تعداد نشست و برخاست در پروازهای بین‌المللی= ۵.۵ هزار فروند (رشد ۱۷۵ درصدی)</a:t>
                      </a:r>
                      <a:endParaRPr lang="en-US" sz="16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ü"/>
                      </a:pPr>
                      <a:r>
                        <a:rPr lang="fa-IR" sz="1600" b="1" kern="1200" dirty="0">
                          <a:solidFill>
                            <a:schemeClr val="tx1"/>
                          </a:solidFill>
                          <a:effectLst/>
                          <a:latin typeface="+mn-lt"/>
                          <a:ea typeface="+mn-ea"/>
                          <a:cs typeface="B Nazanin" panose="00000400000000000000" pitchFamily="2" charset="-78"/>
                        </a:rPr>
                        <a:t>تعداد پروازهای عبوری= ۵۹ هزار فروند (</a:t>
                      </a:r>
                      <a:r>
                        <a:rPr lang="fa-IR" sz="1200" b="1" kern="1200" dirty="0">
                          <a:solidFill>
                            <a:schemeClr val="tx1"/>
                          </a:solidFill>
                          <a:effectLst/>
                          <a:latin typeface="+mn-lt"/>
                          <a:ea typeface="+mn-ea"/>
                          <a:cs typeface="B Nazanin" panose="00000400000000000000" pitchFamily="2" charset="-78"/>
                        </a:rPr>
                        <a:t>رشد ۹۷ درصدی نسبت به  مدت مشابه سال گذشته</a:t>
                      </a:r>
                      <a:r>
                        <a:rPr lang="fa-IR" sz="1600" b="1" kern="1200" dirty="0">
                          <a:solidFill>
                            <a:schemeClr val="tx1"/>
                          </a:solidFill>
                          <a:effectLst/>
                          <a:latin typeface="+mn-lt"/>
                          <a:ea typeface="+mn-ea"/>
                          <a:cs typeface="B Nazanin" panose="00000400000000000000" pitchFamily="2" charset="-78"/>
                        </a:rPr>
                        <a:t>)</a:t>
                      </a:r>
                      <a:endParaRPr lang="en-US" sz="16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ü"/>
                      </a:pPr>
                      <a:r>
                        <a:rPr lang="fa-IR" sz="1600" b="1" kern="1200" dirty="0">
                          <a:solidFill>
                            <a:schemeClr val="tx1"/>
                          </a:solidFill>
                          <a:effectLst/>
                          <a:latin typeface="+mn-lt"/>
                          <a:ea typeface="+mn-ea"/>
                          <a:cs typeface="B Nazanin" panose="00000400000000000000" pitchFamily="2" charset="-78"/>
                        </a:rPr>
                        <a:t>عمليات تخليه و بارگيري بنادر تجاري=۳۷ میلیون تن (ر</a:t>
                      </a:r>
                      <a:r>
                        <a:rPr lang="fa-IR" sz="1200" b="1" kern="1200" dirty="0">
                          <a:solidFill>
                            <a:schemeClr val="tx1"/>
                          </a:solidFill>
                          <a:effectLst/>
                          <a:latin typeface="+mn-lt"/>
                          <a:ea typeface="+mn-ea"/>
                          <a:cs typeface="B Nazanin" panose="00000400000000000000" pitchFamily="2" charset="-78"/>
                        </a:rPr>
                        <a:t>شد ۳ درصدی نسبت به  مدت مشابه سال گذشته)</a:t>
                      </a:r>
                    </a:p>
                    <a:p>
                      <a:pPr marL="285750" indent="-285750" algn="r" defTabSz="914400" rtl="1" eaLnBrk="1" latinLnBrk="0" hangingPunct="1">
                        <a:buFont typeface="Wingdings" panose="05000000000000000000" pitchFamily="2" charset="2"/>
                        <a:buChar char="ü"/>
                      </a:pPr>
                      <a:r>
                        <a:rPr lang="fa-IR" sz="1600" b="1" kern="1200" dirty="0">
                          <a:solidFill>
                            <a:schemeClr val="tx1"/>
                          </a:solidFill>
                          <a:effectLst/>
                          <a:latin typeface="+mn-lt"/>
                          <a:ea typeface="+mn-ea"/>
                          <a:cs typeface="B Nazanin" panose="00000400000000000000" pitchFamily="2" charset="-78"/>
                        </a:rPr>
                        <a:t> عمليات كانتينري بنادر= ۵۳۲ هزار </a:t>
                      </a:r>
                      <a:r>
                        <a:rPr lang="en-US" sz="1600" b="1" kern="1200" dirty="0">
                          <a:solidFill>
                            <a:schemeClr val="tx1"/>
                          </a:solidFill>
                          <a:effectLst/>
                          <a:latin typeface="+mn-lt"/>
                          <a:ea typeface="+mn-ea"/>
                          <a:cs typeface="B Nazanin" panose="00000400000000000000" pitchFamily="2" charset="-78"/>
                        </a:rPr>
                        <a:t>TEU </a:t>
                      </a:r>
                      <a:r>
                        <a:rPr lang="fa-IR" sz="1600" b="1" kern="1200" dirty="0">
                          <a:solidFill>
                            <a:schemeClr val="tx1"/>
                          </a:solidFill>
                          <a:effectLst/>
                          <a:latin typeface="+mn-lt"/>
                          <a:ea typeface="+mn-ea"/>
                          <a:cs typeface="B Nazanin" panose="00000400000000000000" pitchFamily="2" charset="-78"/>
                        </a:rPr>
                        <a:t>(</a:t>
                      </a:r>
                      <a:r>
                        <a:rPr lang="fa-IR" sz="1200" b="1" kern="1200" dirty="0">
                          <a:solidFill>
                            <a:schemeClr val="tx1"/>
                          </a:solidFill>
                          <a:effectLst/>
                          <a:latin typeface="+mn-lt"/>
                          <a:ea typeface="+mn-ea"/>
                          <a:cs typeface="B Nazanin" panose="00000400000000000000" pitchFamily="2" charset="-78"/>
                        </a:rPr>
                        <a:t>رشد ۳ درصدی نسبت به  مدت مشابه سال گذشته)</a:t>
                      </a:r>
                    </a:p>
                    <a:p>
                      <a:pPr marL="0" indent="0" algn="r" defTabSz="914400" rtl="1" eaLnBrk="1" latinLnBrk="0" hangingPunct="1">
                        <a:buFont typeface="Wingdings" panose="05000000000000000000" pitchFamily="2" charset="2"/>
                        <a:buNone/>
                      </a:pPr>
                      <a:endParaRPr lang="en-US" sz="12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just"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افزایش ترانزیت و رشد ناوگان مسافری و باری (ریلی و جاده ای و هوایی و بنادر)</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2504266651"/>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نفت</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471410975"/>
              </p:ext>
            </p:extLst>
          </p:nvPr>
        </p:nvGraphicFramePr>
        <p:xfrm>
          <a:off x="230910" y="982637"/>
          <a:ext cx="10658765" cy="5749277"/>
        </p:xfrm>
        <a:graphic>
          <a:graphicData uri="http://schemas.openxmlformats.org/drawingml/2006/table">
            <a:tbl>
              <a:tblPr firstRow="1" bandRow="1">
                <a:tableStyleId>{5C22544A-7EE6-4342-B048-85BDC9FD1C3A}</a:tableStyleId>
              </a:tblPr>
              <a:tblGrid>
                <a:gridCol w="6852061">
                  <a:extLst>
                    <a:ext uri="{9D8B030D-6E8A-4147-A177-3AD203B41FA5}">
                      <a16:colId xmlns:a16="http://schemas.microsoft.com/office/drawing/2014/main" val="2158984607"/>
                    </a:ext>
                  </a:extLst>
                </a:gridCol>
                <a:gridCol w="3806704">
                  <a:extLst>
                    <a:ext uri="{9D8B030D-6E8A-4147-A177-3AD203B41FA5}">
                      <a16:colId xmlns:a16="http://schemas.microsoft.com/office/drawing/2014/main" val="969674980"/>
                    </a:ext>
                  </a:extLst>
                </a:gridCol>
              </a:tblGrid>
              <a:tr h="1270135">
                <a:tc>
                  <a:txBody>
                    <a:bodyPr/>
                    <a:lstStyle/>
                    <a:p>
                      <a:pPr marL="0" marR="0" algn="justLow" defTabSz="914400" rtl="1" eaLnBrk="1" latinLnBrk="0" hangingPunct="1">
                        <a:lnSpc>
                          <a:spcPct val="115000"/>
                        </a:lnSpc>
                        <a:spcBef>
                          <a:spcPts val="0"/>
                        </a:spcBef>
                        <a:spcAft>
                          <a:spcPts val="0"/>
                        </a:spcAft>
                      </a:pPr>
                      <a:r>
                        <a:rPr lang="fa-IR" sz="1600" b="1" kern="1200" dirty="0">
                          <a:solidFill>
                            <a:schemeClr val="dk1"/>
                          </a:solidFill>
                          <a:effectLst/>
                          <a:latin typeface="+mn-lt"/>
                          <a:ea typeface="+mn-ea"/>
                          <a:cs typeface="B Nazanin" panose="00000400000000000000" pitchFamily="2" charset="-78"/>
                        </a:rPr>
                        <a:t>با توجه به كاهش ظرفيت توليد نفت در شرايط تحريم به كمتر از ۳ ميليون بشكه در روز، افزایش ظرفیت تولید نفت کشور به میزان قبل از تحریمها در دستور كار قرار گرفت و اين ظرفيت در دولت سيزدهم به ۳.۸ میلیون بشکه در روز  با انجام اقداماتی از جمله تکمیل چاههای جدید، اجرای طرحهای بازسازی و نوسازی تأسیسات و خطوط لوله رسيده است.</a:t>
                      </a: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رساندن ظرفیت تولید نفت به قبل از تحریم</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1172236">
                <a:tc>
                  <a:txBody>
                    <a:bodyPr/>
                    <a:lstStyle/>
                    <a:p>
                      <a:pPr marL="285750" marR="0" indent="-285750" algn="justLow">
                        <a:lnSpc>
                          <a:spcPct val="115000"/>
                        </a:lnSpc>
                        <a:spcBef>
                          <a:spcPts val="0"/>
                        </a:spcBef>
                        <a:spcAft>
                          <a:spcPts val="0"/>
                        </a:spcAft>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شکستن رکورد فروش نفت و میعانات گازی در  ۳سال اخیر و رشد ۴۰ درصدی صادرات نفت خام و میعانات گازی نسبت به ماه آخر دولت قبل</a:t>
                      </a:r>
                    </a:p>
                    <a:p>
                      <a:pPr marL="285750" marR="0" indent="-285750" algn="justLow">
                        <a:lnSpc>
                          <a:spcPct val="115000"/>
                        </a:lnSpc>
                        <a:spcBef>
                          <a:spcPts val="0"/>
                        </a:spcBef>
                        <a:spcAft>
                          <a:spcPts val="0"/>
                        </a:spcAft>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ثبت رکورد حمل نفت خام</a:t>
                      </a:r>
                      <a:r>
                        <a:rPr lang="fa-IR" sz="1600" b="1" kern="1200" baseline="0" dirty="0">
                          <a:solidFill>
                            <a:schemeClr val="dk1"/>
                          </a:solidFill>
                          <a:effectLst/>
                          <a:latin typeface="+mn-lt"/>
                          <a:ea typeface="+mn-ea"/>
                          <a:cs typeface="B Nazanin" panose="00000400000000000000" pitchFamily="2" charset="-78"/>
                        </a:rPr>
                        <a:t> و فرآورده با حجم 94/1 میلیون تن توسط ناوگان شرکت ملی نفتکش ایران به عنوان یکی از 5 ناوگان بزرگ جهان </a:t>
                      </a:r>
                      <a:endParaRPr lang="en-US" sz="1600" b="1" kern="1200" dirty="0">
                        <a:solidFill>
                          <a:schemeClr val="dk1"/>
                        </a:solidFill>
                        <a:effectLst/>
                        <a:latin typeface="+mn-lt"/>
                        <a:ea typeface="+mn-ea"/>
                        <a:cs typeface="B Nazanin" panose="00000400000000000000" pitchFamily="2" charset="-78"/>
                      </a:endParaRPr>
                    </a:p>
                    <a:p>
                      <a:pPr marL="0" marR="0" algn="justLow">
                        <a:lnSpc>
                          <a:spcPct val="115000"/>
                        </a:lnSpc>
                        <a:spcBef>
                          <a:spcPts val="0"/>
                        </a:spcBef>
                        <a:spcAft>
                          <a:spcPts val="0"/>
                        </a:spcAft>
                      </a:pP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شکستن رکورد فروش نفت و </a:t>
                      </a:r>
                      <a:r>
                        <a:rPr lang="fa-IR" sz="2000" b="1" kern="1200" dirty="0" err="1">
                          <a:solidFill>
                            <a:schemeClr val="bg1"/>
                          </a:solidFill>
                          <a:latin typeface="Lalezar" panose="00000500000000000000" pitchFamily="50" charset="-78"/>
                          <a:ea typeface="+mn-ea"/>
                          <a:cs typeface="B Nazanin" panose="00000400000000000000" pitchFamily="2" charset="-78"/>
                        </a:rPr>
                        <a:t>میعانات</a:t>
                      </a:r>
                      <a:r>
                        <a:rPr lang="fa-IR" sz="2000" b="1" kern="1200" dirty="0">
                          <a:solidFill>
                            <a:schemeClr val="bg1"/>
                          </a:solidFill>
                          <a:latin typeface="Lalezar" panose="00000500000000000000" pitchFamily="50" charset="-78"/>
                          <a:ea typeface="+mn-ea"/>
                          <a:cs typeface="B Nazanin" panose="00000400000000000000" pitchFamily="2" charset="-78"/>
                        </a:rPr>
                        <a:t> گازی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1172236">
                <a:tc>
                  <a:txBody>
                    <a:bodyPr/>
                    <a:lstStyle/>
                    <a:p>
                      <a:pPr marL="285750" indent="-285750" algn="justLow">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۲.۵ برابر شدن وصول درآمدهای ارزی حاصل از صادرات نفت خام، میعانات گازی، گاز طبیعی، فرآورده‌های نفتی و محصولات پتروشیمی در سال ۱۴۰۰ نسبت به سال قبل آن</a:t>
                      </a:r>
                    </a:p>
                    <a:p>
                      <a:pPr marL="285750" indent="-285750" algn="justLow">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وصول ۱.۶ میلیارد دلار مطالبات معوق از عراق بابت صادرات گاز در دولت  قبل </a:t>
                      </a: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جهش وصول درآمدهای صادرات نفت</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1172236">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lang="fa-IR" sz="1600" b="1" kern="1200" dirty="0">
                          <a:solidFill>
                            <a:schemeClr val="dk1"/>
                          </a:solidFill>
                          <a:effectLst/>
                          <a:latin typeface="+mn-lt"/>
                          <a:ea typeface="+mn-ea"/>
                          <a:cs typeface="B Nazanin" panose="00000400000000000000" pitchFamily="2" charset="-78"/>
                        </a:rPr>
                        <a:t>افزایش تولید میدان گازی پارس جنوبی و رسیدن به رکورد تاریخی ۷۰۵ میلیون متر مکعب گاز با انجام اقداماتی نظیر رفع گلوگاه­های موجود در پالایشگاه­های گازی، راه­اندازی ایستگاه­های جدید تقویت فشار و نیز تکمیل و بهره­برداری از برخی چاه­های گازی میدان مشترک پارس جنوبی</a:t>
                      </a: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err="1">
                          <a:solidFill>
                            <a:schemeClr val="bg1"/>
                          </a:solidFill>
                          <a:latin typeface="Lalezar" panose="00000500000000000000" pitchFamily="50" charset="-78"/>
                          <a:ea typeface="+mn-ea"/>
                          <a:cs typeface="B Nazanin" panose="00000400000000000000" pitchFamily="2" charset="-78"/>
                        </a:rPr>
                        <a:t>ﺗﺎﻣﻴﻦ</a:t>
                      </a:r>
                      <a:r>
                        <a:rPr lang="fa-IR" sz="2000" b="1" kern="1200" dirty="0">
                          <a:solidFill>
                            <a:schemeClr val="bg1"/>
                          </a:solidFill>
                          <a:latin typeface="Lalezar" panose="00000500000000000000" pitchFamily="50" charset="-78"/>
                          <a:ea typeface="+mn-ea"/>
                          <a:cs typeface="B Nazanin" panose="00000400000000000000" pitchFamily="2" charset="-78"/>
                        </a:rPr>
                        <a:t> پایدار گاز کشور</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2281843"/>
                  </a:ext>
                </a:extLst>
              </a:tr>
              <a:tr h="760530">
                <a:tc>
                  <a:txBody>
                    <a:bodyPr/>
                    <a:lstStyle/>
                    <a:p>
                      <a:pPr algn="justLow"/>
                      <a:r>
                        <a:rPr lang="fa-IR" sz="1600" b="1" kern="1200" dirty="0">
                          <a:solidFill>
                            <a:schemeClr val="dk1"/>
                          </a:solidFill>
                          <a:effectLst/>
                          <a:latin typeface="+mn-lt"/>
                          <a:ea typeface="+mn-ea"/>
                          <a:cs typeface="B Nazanin" panose="00000400000000000000" pitchFamily="2" charset="-78"/>
                        </a:rPr>
                        <a:t>رايگان</a:t>
                      </a:r>
                      <a:r>
                        <a:rPr lang="fa-IR" sz="1600" b="1" kern="1200" baseline="0" dirty="0">
                          <a:solidFill>
                            <a:schemeClr val="dk1"/>
                          </a:solidFill>
                          <a:effectLst/>
                          <a:latin typeface="+mn-lt"/>
                          <a:ea typeface="+mn-ea"/>
                          <a:cs typeface="B Nazanin" panose="00000400000000000000" pitchFamily="2" charset="-78"/>
                        </a:rPr>
                        <a:t> </a:t>
                      </a:r>
                      <a:r>
                        <a:rPr lang="fa-IR" sz="1600" b="1" kern="1200" dirty="0">
                          <a:solidFill>
                            <a:schemeClr val="dk1"/>
                          </a:solidFill>
                          <a:effectLst/>
                          <a:latin typeface="+mn-lt"/>
                          <a:ea typeface="+mn-ea"/>
                          <a:cs typeface="B Nazanin" panose="00000400000000000000" pitchFamily="2" charset="-78"/>
                        </a:rPr>
                        <a:t>سازي تعرفه گاز بيش از ۶۰۰  هزار مشترک کم مصرف و خانوارهاي محروم در اجرای تکالیف بودجه ای </a:t>
                      </a: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عدالت و حمایت از اقشار کم درآمد</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2157449"/>
                  </a:ext>
                </a:extLst>
              </a:tr>
            </a:tbl>
          </a:graphicData>
        </a:graphic>
      </p:graphicFrame>
    </p:spTree>
    <p:extLst>
      <p:ext uri="{BB962C8B-B14F-4D97-AF65-F5344CB8AC3E}">
        <p14:creationId xmlns:p14="http://schemas.microsoft.com/office/powerpoint/2010/main" val="2549726734"/>
      </p:ext>
    </p:extLst>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a:xfrm>
            <a:off x="1418492" y="139120"/>
            <a:ext cx="9577457" cy="513741"/>
          </a:xfrm>
        </p:spPr>
        <p:txBody>
          <a:bodyPr/>
          <a:lstStyle/>
          <a:p>
            <a:r>
              <a:rPr lang="fa-IR" sz="2400" dirty="0">
                <a:cs typeface="B Titr"/>
              </a:rPr>
              <a:t>معاونت اجرایی رییس جمهور/صندوق کارآفرینی امید</a:t>
            </a:r>
            <a:endParaRPr lang="en-US" sz="2400"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315514184"/>
              </p:ext>
            </p:extLst>
          </p:nvPr>
        </p:nvGraphicFramePr>
        <p:xfrm>
          <a:off x="0" y="885564"/>
          <a:ext cx="10974515" cy="4961128"/>
        </p:xfrm>
        <a:graphic>
          <a:graphicData uri="http://schemas.openxmlformats.org/drawingml/2006/table">
            <a:tbl>
              <a:tblPr firstRow="1" bandRow="1">
                <a:tableStyleId>{5C22544A-7EE6-4342-B048-85BDC9FD1C3A}</a:tableStyleId>
              </a:tblPr>
              <a:tblGrid>
                <a:gridCol w="8507194">
                  <a:extLst>
                    <a:ext uri="{9D8B030D-6E8A-4147-A177-3AD203B41FA5}">
                      <a16:colId xmlns:a16="http://schemas.microsoft.com/office/drawing/2014/main" val="2158984607"/>
                    </a:ext>
                  </a:extLst>
                </a:gridCol>
                <a:gridCol w="2467321">
                  <a:extLst>
                    <a:ext uri="{9D8B030D-6E8A-4147-A177-3AD203B41FA5}">
                      <a16:colId xmlns:a16="http://schemas.microsoft.com/office/drawing/2014/main" val="969674980"/>
                    </a:ext>
                  </a:extLst>
                </a:gridCol>
              </a:tblGrid>
              <a:tr h="0">
                <a:tc>
                  <a:txBody>
                    <a:bodyPr/>
                    <a:lstStyle/>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Ø"/>
                        <a:tabLst/>
                        <a:defRPr/>
                      </a:pPr>
                      <a:r>
                        <a:rPr lang="ar-SA" sz="1600" b="1" kern="1200" dirty="0">
                          <a:solidFill>
                            <a:schemeClr val="dk1"/>
                          </a:solidFill>
                          <a:effectLst/>
                          <a:latin typeface="+mn-lt"/>
                          <a:ea typeface="+mn-ea"/>
                          <a:cs typeface="B Nazanin" panose="00000400000000000000" pitchFamily="2" charset="-78"/>
                        </a:rPr>
                        <a:t>راه اندازی سامانه جامع  پیگیری مصوبات و دستورات  رییس</a:t>
                      </a:r>
                      <a:r>
                        <a:rPr lang="fa-IR" sz="1600" b="1" kern="1200" dirty="0">
                          <a:solidFill>
                            <a:schemeClr val="dk1"/>
                          </a:solidFill>
                          <a:effectLst/>
                          <a:latin typeface="+mn-lt"/>
                          <a:ea typeface="+mn-ea"/>
                          <a:cs typeface="B Nazanin" panose="00000400000000000000" pitchFamily="2" charset="-78"/>
                        </a:rPr>
                        <a:t> محترم </a:t>
                      </a:r>
                      <a:r>
                        <a:rPr lang="ar-SA" sz="1600" b="1" kern="1200" dirty="0">
                          <a:solidFill>
                            <a:schemeClr val="dk1"/>
                          </a:solidFill>
                          <a:effectLst/>
                          <a:latin typeface="+mn-lt"/>
                          <a:ea typeface="+mn-ea"/>
                          <a:cs typeface="B Nazanin" panose="00000400000000000000" pitchFamily="2" charset="-78"/>
                        </a:rPr>
                        <a:t> جمهور در سفر های استانی </a:t>
                      </a:r>
                      <a:endParaRPr lang="fa-IR" sz="1600" b="1" kern="1200" dirty="0">
                        <a:solidFill>
                          <a:schemeClr val="dk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Ø"/>
                      </a:pPr>
                      <a:r>
                        <a:rPr lang="ar-SA" sz="1600" b="1" kern="1200" dirty="0">
                          <a:solidFill>
                            <a:schemeClr val="dk1"/>
                          </a:solidFill>
                          <a:effectLst/>
                          <a:latin typeface="+mn-lt"/>
                          <a:ea typeface="+mn-ea"/>
                          <a:cs typeface="B Nazanin" panose="00000400000000000000" pitchFamily="2" charset="-78"/>
                        </a:rPr>
                        <a:t>بررسی و پیگیری درخواست</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هاي متعددي بخش</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هاي مختلف اقتصادي كشور ازطریق مذاكره تلفني، بازديدهاي ميداني و جلسه با متقاضيان و دستگاههاي ذيربط  جهت رفع مشكلات و مانع زدايي.</a:t>
                      </a:r>
                      <a:endParaRPr lang="en-US" sz="1600" b="1" kern="1200" dirty="0">
                        <a:solidFill>
                          <a:schemeClr val="dk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Ø"/>
                      </a:pPr>
                      <a:r>
                        <a:rPr lang="ar-SA" sz="1600" b="1" kern="1200" dirty="0">
                          <a:solidFill>
                            <a:schemeClr val="dk1"/>
                          </a:solidFill>
                          <a:effectLst/>
                          <a:latin typeface="+mn-lt"/>
                          <a:ea typeface="+mn-ea"/>
                          <a:cs typeface="B Nazanin" panose="00000400000000000000" pitchFamily="2" charset="-78"/>
                        </a:rPr>
                        <a:t>حمایت از سرمايه</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گذاري</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هاي بخش خصوصي با هماهنگي با استانها  براي اصلاح دستورالعمل ها، صدور مجوز و دستور العمل هاي جديد </a:t>
                      </a:r>
                      <a:endParaRPr lang="fa-IR" sz="1600" b="1" kern="1200" dirty="0">
                        <a:solidFill>
                          <a:schemeClr val="dk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a-IR" sz="1600" b="1" kern="1200" dirty="0">
                          <a:solidFill>
                            <a:schemeClr val="dk1"/>
                          </a:solidFill>
                          <a:effectLst/>
                          <a:latin typeface="+mn-lt"/>
                          <a:ea typeface="+mn-ea"/>
                          <a:cs typeface="B Nazanin" panose="00000400000000000000" pitchFamily="2" charset="-78"/>
                        </a:rPr>
                        <a:t>شناسایی ۲۷۲</a:t>
                      </a:r>
                      <a:r>
                        <a:rPr lang="ar-SA" sz="1600" b="1" kern="1200" dirty="0">
                          <a:solidFill>
                            <a:schemeClr val="dk1"/>
                          </a:solidFill>
                          <a:effectLst/>
                          <a:latin typeface="+mn-lt"/>
                          <a:ea typeface="+mn-ea"/>
                          <a:cs typeface="B Nazanin" panose="00000400000000000000" pitchFamily="2" charset="-78"/>
                        </a:rPr>
                        <a:t> مورد مسائل و محورهای اساسی استان‎ها(اقتصادی-زیربنایی و فرهنگی – اجتماعی) </a:t>
                      </a:r>
                      <a:r>
                        <a:rPr lang="fa-IR" sz="1600" b="1" kern="1200" dirty="0">
                          <a:solidFill>
                            <a:schemeClr val="dk1"/>
                          </a:solidFill>
                          <a:effectLst/>
                          <a:latin typeface="+mn-lt"/>
                          <a:ea typeface="+mn-ea"/>
                          <a:cs typeface="B Nazanin" panose="00000400000000000000" pitchFamily="2" charset="-78"/>
                        </a:rPr>
                        <a:t>و شناسایی ۲۲۹۲ </a:t>
                      </a:r>
                      <a:r>
                        <a:rPr lang="ar-SA" sz="1600" b="1" kern="1200" dirty="0">
                          <a:solidFill>
                            <a:schemeClr val="dk1"/>
                          </a:solidFill>
                          <a:effectLst/>
                          <a:latin typeface="+mn-lt"/>
                          <a:ea typeface="+mn-ea"/>
                          <a:cs typeface="B Nazanin" panose="00000400000000000000" pitchFamily="2" charset="-78"/>
                        </a:rPr>
                        <a:t>مورد چالش‎های اولویت‎دار شهرستان‎های کشور(اقتصادی-زیربنایی و فرهنگی اجتماعی)</a:t>
                      </a:r>
                      <a:endParaRPr lang="en-US" sz="1600" b="1" kern="1200" dirty="0">
                        <a:solidFill>
                          <a:schemeClr val="dk1"/>
                        </a:solidFill>
                        <a:effectLst/>
                        <a:latin typeface="+mn-lt"/>
                        <a:ea typeface="+mn-ea"/>
                        <a:cs typeface="B Nazanin" panose="00000400000000000000" pitchFamily="2" charset="-78"/>
                      </a:endParaRPr>
                    </a:p>
                    <a:p>
                      <a:pPr marL="0" marR="0" lvl="0" indent="0" algn="r" defTabSz="914400" rtl="1" eaLnBrk="1" fontAlgn="auto" latinLnBrk="0" hangingPunct="1">
                        <a:lnSpc>
                          <a:spcPct val="115000"/>
                        </a:lnSpc>
                        <a:spcBef>
                          <a:spcPts val="0"/>
                        </a:spcBef>
                        <a:spcAft>
                          <a:spcPts val="0"/>
                        </a:spcAft>
                        <a:buClrTx/>
                        <a:buSzTx/>
                        <a:buFont typeface="Wingdings" panose="05000000000000000000" pitchFamily="2" charset="2"/>
                        <a:buNone/>
                        <a:tabLst/>
                        <a:defRPr/>
                      </a:pP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پیگیری اجرای مصوبات </a:t>
                      </a:r>
                      <a:r>
                        <a:rPr lang="ar-SA" sz="2000" b="1" kern="1200" dirty="0">
                          <a:solidFill>
                            <a:schemeClr val="bg1"/>
                          </a:solidFill>
                          <a:latin typeface="Lalezar" panose="00000500000000000000" pitchFamily="50" charset="-78"/>
                          <a:ea typeface="+mn-ea"/>
                          <a:cs typeface="B Nazanin" panose="00000400000000000000" pitchFamily="2" charset="-78"/>
                        </a:rPr>
                        <a:t>و دستورات  رییس </a:t>
                      </a:r>
                      <a:r>
                        <a:rPr lang="fa-IR" sz="2000" b="1" kern="1200" dirty="0">
                          <a:solidFill>
                            <a:schemeClr val="bg1"/>
                          </a:solidFill>
                          <a:latin typeface="Lalezar" panose="00000500000000000000" pitchFamily="50" charset="-78"/>
                          <a:ea typeface="+mn-ea"/>
                          <a:cs typeface="B Nazanin" panose="00000400000000000000" pitchFamily="2" charset="-78"/>
                        </a:rPr>
                        <a:t>محترم </a:t>
                      </a:r>
                      <a:r>
                        <a:rPr lang="ar-SA" sz="2000" b="1" kern="1200" dirty="0">
                          <a:solidFill>
                            <a:schemeClr val="bg1"/>
                          </a:solidFill>
                          <a:latin typeface="Lalezar" panose="00000500000000000000" pitchFamily="50" charset="-78"/>
                          <a:ea typeface="+mn-ea"/>
                          <a:cs typeface="B Nazanin" panose="00000400000000000000" pitchFamily="2" charset="-78"/>
                        </a:rPr>
                        <a:t>جمهور در سفر های استانی </a:t>
                      </a:r>
                      <a:endParaRPr lang="en-US" sz="2000" b="1" kern="1200" dirty="0">
                        <a:solidFill>
                          <a:schemeClr val="bg1"/>
                        </a:solidFill>
                        <a:latin typeface="Lalezar" panose="00000500000000000000" pitchFamily="50" charset="-78"/>
                        <a:ea typeface="+mn-ea"/>
                        <a:cs typeface="B Nazanin" panose="00000400000000000000" pitchFamily="2" charset="-78"/>
                      </a:endParaRPr>
                    </a:p>
                    <a:p>
                      <a:pPr marL="0" algn="ctr" defTabSz="914400" rtl="1" eaLnBrk="1" latinLnBrk="0" hangingPunct="1"/>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lvl="0" indent="-285750" algn="just"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تسهیل و پیگیری تخصیص  ۲۵۶۹۱</a:t>
                      </a:r>
                      <a:r>
                        <a:rPr lang="ar-SA" sz="1600" b="1" kern="1200" dirty="0">
                          <a:solidFill>
                            <a:schemeClr val="dk1"/>
                          </a:solidFill>
                          <a:effectLst/>
                          <a:latin typeface="+mn-lt"/>
                          <a:ea typeface="+mn-ea"/>
                          <a:cs typeface="B Nazanin" panose="00000400000000000000" pitchFamily="2" charset="-78"/>
                        </a:rPr>
                        <a:t> میلیارد تومان از محل منابع عمومی و سایر منابع</a:t>
                      </a:r>
                      <a:r>
                        <a:rPr lang="fa-IR" sz="1600" b="1" kern="1200" dirty="0">
                          <a:solidFill>
                            <a:schemeClr val="dk1"/>
                          </a:solidFill>
                          <a:effectLst/>
                          <a:latin typeface="+mn-lt"/>
                          <a:ea typeface="+mn-ea"/>
                          <a:cs typeface="B Nazanin" panose="00000400000000000000" pitchFamily="2" charset="-78"/>
                        </a:rPr>
                        <a:t> به منظور </a:t>
                      </a:r>
                      <a:r>
                        <a:rPr lang="ar-SA" sz="1600" b="1" kern="1200" dirty="0">
                          <a:solidFill>
                            <a:schemeClr val="dk1"/>
                          </a:solidFill>
                          <a:effectLst/>
                          <a:latin typeface="+mn-lt"/>
                          <a:ea typeface="+mn-ea"/>
                          <a:cs typeface="B Nazanin" panose="00000400000000000000" pitchFamily="2" charset="-78"/>
                        </a:rPr>
                        <a:t>تکمیل طرح</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های نیمه تمام</a:t>
                      </a:r>
                      <a:r>
                        <a:rPr lang="fa-IR" sz="1600" b="1" kern="1200" dirty="0">
                          <a:solidFill>
                            <a:schemeClr val="dk1"/>
                          </a:solidFill>
                          <a:effectLst/>
                          <a:latin typeface="+mn-lt"/>
                          <a:ea typeface="+mn-ea"/>
                          <a:cs typeface="B Nazanin" panose="00000400000000000000" pitchFamily="2" charset="-78"/>
                        </a:rPr>
                        <a:t>، ت</a:t>
                      </a:r>
                      <a:r>
                        <a:rPr lang="ar-SA" sz="1600" b="1" kern="1200" dirty="0">
                          <a:solidFill>
                            <a:schemeClr val="dk1"/>
                          </a:solidFill>
                          <a:effectLst/>
                          <a:latin typeface="+mn-lt"/>
                          <a:ea typeface="+mn-ea"/>
                          <a:cs typeface="B Nazanin" panose="00000400000000000000" pitchFamily="2" charset="-78"/>
                        </a:rPr>
                        <a:t>سریع در بهره برداری طرح های مورد نیاز استان</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ها</a:t>
                      </a:r>
                      <a:r>
                        <a:rPr lang="fa-IR" sz="1600" b="1" kern="1200" dirty="0">
                          <a:solidFill>
                            <a:schemeClr val="dk1"/>
                          </a:solidFill>
                          <a:effectLst/>
                          <a:latin typeface="+mn-lt"/>
                          <a:ea typeface="+mn-ea"/>
                          <a:cs typeface="B Nazanin" panose="00000400000000000000" pitchFamily="2" charset="-78"/>
                        </a:rPr>
                        <a:t>، ف</a:t>
                      </a:r>
                      <a:r>
                        <a:rPr lang="ar-SA" sz="1600" b="1" kern="1200" dirty="0">
                          <a:solidFill>
                            <a:schemeClr val="dk1"/>
                          </a:solidFill>
                          <a:effectLst/>
                          <a:latin typeface="+mn-lt"/>
                          <a:ea typeface="+mn-ea"/>
                          <a:cs typeface="B Nazanin" panose="00000400000000000000" pitchFamily="2" charset="-78"/>
                        </a:rPr>
                        <a:t>عال</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سازی امور پیمانکاری و استفاده از ظرفیت های راکد </a:t>
                      </a:r>
                      <a:r>
                        <a:rPr lang="fa-IR" sz="1600" b="1" kern="1200" dirty="0">
                          <a:solidFill>
                            <a:schemeClr val="dk1"/>
                          </a:solidFill>
                          <a:effectLst/>
                          <a:latin typeface="+mn-lt"/>
                          <a:ea typeface="+mn-ea"/>
                          <a:cs typeface="B Nazanin" panose="00000400000000000000" pitchFamily="2" charset="-78"/>
                        </a:rPr>
                        <a:t> و ا</a:t>
                      </a:r>
                      <a:r>
                        <a:rPr lang="ar-SA" sz="1600" b="1" kern="1200" dirty="0">
                          <a:solidFill>
                            <a:schemeClr val="dk1"/>
                          </a:solidFill>
                          <a:effectLst/>
                          <a:latin typeface="+mn-lt"/>
                          <a:ea typeface="+mn-ea"/>
                          <a:cs typeface="B Nazanin" panose="00000400000000000000" pitchFamily="2" charset="-78"/>
                        </a:rPr>
                        <a:t>یجاد اشتغال و بکارگیری نیروهای کارآم</a:t>
                      </a:r>
                      <a:r>
                        <a:rPr lang="fa-IR" sz="1600" b="1" kern="1200" dirty="0">
                          <a:solidFill>
                            <a:schemeClr val="dk1"/>
                          </a:solidFill>
                          <a:effectLst/>
                          <a:latin typeface="+mn-lt"/>
                          <a:ea typeface="+mn-ea"/>
                          <a:cs typeface="B Nazanin" panose="00000400000000000000" pitchFamily="2" charset="-78"/>
                        </a:rPr>
                        <a:t>د و رفع مشکلات درمانی، معیشتی و اجتماعی در ۳۱ استان </a:t>
                      </a:r>
                    </a:p>
                    <a:p>
                      <a:pPr marL="285750" lvl="0" indent="-285750" algn="just"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اعطای ۷۸۰۰ میلیارد ریال تسهیلات پرداختی به طرحهای اشتغالزایی از محل صندوق کارآفرینی امید و ایجاد ۱۰۵۰۰۰ نفر فرصت شغلی ایجاد، تثبیت و احیا شده</a:t>
                      </a:r>
                    </a:p>
                    <a:p>
                      <a:pPr marL="285750" lvl="0" indent="-285750" algn="just" rtl="1">
                        <a:buFont typeface="Wingdings" panose="05000000000000000000" pitchFamily="2" charset="2"/>
                        <a:buChar char="v"/>
                      </a:pPr>
                      <a:r>
                        <a:rPr lang="ar-SA" sz="1600" b="1" kern="1200" dirty="0">
                          <a:solidFill>
                            <a:schemeClr val="dk1"/>
                          </a:solidFill>
                          <a:effectLst/>
                          <a:latin typeface="+mn-lt"/>
                          <a:ea typeface="+mn-ea"/>
                          <a:cs typeface="B Nazanin" panose="00000400000000000000" pitchFamily="2" charset="-78"/>
                        </a:rPr>
                        <a:t>تسهیلات ازدواج جوانان  در استانها</a:t>
                      </a:r>
                      <a:r>
                        <a:rPr lang="fa-IR" sz="1600" b="1" kern="1200" dirty="0">
                          <a:solidFill>
                            <a:schemeClr val="dk1"/>
                          </a:solidFill>
                          <a:effectLst/>
                          <a:latin typeface="+mn-lt"/>
                          <a:ea typeface="+mn-ea"/>
                          <a:cs typeface="B Nazanin" panose="00000400000000000000" pitchFamily="2" charset="-78"/>
                        </a:rPr>
                        <a:t> (هدفگذاری ت</a:t>
                      </a:r>
                      <a:r>
                        <a:rPr lang="ar-SA" sz="1600" b="1" kern="1200" dirty="0">
                          <a:solidFill>
                            <a:schemeClr val="dk1"/>
                          </a:solidFill>
                          <a:effectLst/>
                          <a:latin typeface="+mn-lt"/>
                          <a:ea typeface="+mn-ea"/>
                          <a:cs typeface="B Nazanin" panose="00000400000000000000" pitchFamily="2" charset="-78"/>
                        </a:rPr>
                        <a:t>امین تسه</a:t>
                      </a:r>
                      <a:r>
                        <a:rPr lang="fa-IR" sz="1600" b="1" kern="1200" dirty="0">
                          <a:solidFill>
                            <a:schemeClr val="dk1"/>
                          </a:solidFill>
                          <a:effectLst/>
                          <a:latin typeface="+mn-lt"/>
                          <a:ea typeface="+mn-ea"/>
                          <a:cs typeface="B Nazanin" panose="00000400000000000000" pitchFamily="2" charset="-78"/>
                        </a:rPr>
                        <a:t>ی</a:t>
                      </a:r>
                      <a:r>
                        <a:rPr lang="ar-SA" sz="1600" b="1" kern="1200" dirty="0">
                          <a:solidFill>
                            <a:schemeClr val="dk1"/>
                          </a:solidFill>
                          <a:effectLst/>
                          <a:latin typeface="+mn-lt"/>
                          <a:ea typeface="+mn-ea"/>
                          <a:cs typeface="B Nazanin" panose="00000400000000000000" pitchFamily="2" charset="-78"/>
                        </a:rPr>
                        <a:t>لات ازدواج جوانان به میزان</a:t>
                      </a:r>
                      <a:r>
                        <a:rPr lang="fa-IR" sz="1600" b="1" kern="1200" dirty="0">
                          <a:solidFill>
                            <a:schemeClr val="dk1"/>
                          </a:solidFill>
                          <a:effectLst/>
                          <a:latin typeface="+mn-lt"/>
                          <a:ea typeface="+mn-ea"/>
                          <a:cs typeface="B Nazanin" panose="00000400000000000000" pitchFamily="2" charset="-78"/>
                        </a:rPr>
                        <a:t>۶۷۵۱۹ </a:t>
                      </a:r>
                      <a:r>
                        <a:rPr lang="ar-SA" sz="1600" b="1" kern="1200" dirty="0">
                          <a:solidFill>
                            <a:schemeClr val="dk1"/>
                          </a:solidFill>
                          <a:effectLst/>
                          <a:latin typeface="+mn-lt"/>
                          <a:ea typeface="+mn-ea"/>
                          <a:cs typeface="B Nazanin" panose="00000400000000000000" pitchFamily="2" charset="-78"/>
                        </a:rPr>
                        <a:t>میلیارد تومان  در </a:t>
                      </a:r>
                      <a:r>
                        <a:rPr lang="fa-IR" sz="1600" b="1" kern="1200" dirty="0">
                          <a:solidFill>
                            <a:schemeClr val="dk1"/>
                          </a:solidFill>
                          <a:effectLst/>
                          <a:latin typeface="+mn-lt"/>
                          <a:ea typeface="+mn-ea"/>
                          <a:cs typeface="B Nazanin" panose="00000400000000000000" pitchFamily="2" charset="-78"/>
                        </a:rPr>
                        <a:t>۳۱ </a:t>
                      </a:r>
                      <a:r>
                        <a:rPr lang="ar-SA" sz="1600" b="1" kern="1200" dirty="0">
                          <a:solidFill>
                            <a:schemeClr val="dk1"/>
                          </a:solidFill>
                          <a:effectLst/>
                          <a:latin typeface="+mn-lt"/>
                          <a:ea typeface="+mn-ea"/>
                          <a:cs typeface="B Nazanin" panose="00000400000000000000" pitchFamily="2" charset="-78"/>
                        </a:rPr>
                        <a:t> استان در سفر استانی </a:t>
                      </a:r>
                      <a:r>
                        <a:rPr lang="fa-IR" sz="1600" b="1" kern="1200" dirty="0">
                          <a:solidFill>
                            <a:schemeClr val="dk1"/>
                          </a:solidFill>
                          <a:effectLst/>
                          <a:latin typeface="+mn-lt"/>
                          <a:ea typeface="+mn-ea"/>
                          <a:cs typeface="B Nazanin" panose="00000400000000000000" pitchFamily="2" charset="-78"/>
                        </a:rPr>
                        <a:t>)</a:t>
                      </a:r>
                      <a:endParaRPr lang="en-US" sz="1600" b="1" kern="1200" dirty="0">
                        <a:solidFill>
                          <a:schemeClr val="dk1"/>
                        </a:solidFill>
                        <a:effectLst/>
                        <a:latin typeface="+mn-lt"/>
                        <a:ea typeface="+mn-ea"/>
                        <a:cs typeface="B Nazanin" panose="00000400000000000000" pitchFamily="2" charset="-78"/>
                      </a:endParaRPr>
                    </a:p>
                    <a:p>
                      <a:pPr marL="0" marR="0" lvl="0" indent="0" algn="r" defTabSz="914400" rtl="1" eaLnBrk="1" fontAlgn="auto" latinLnBrk="0" hangingPunct="1">
                        <a:lnSpc>
                          <a:spcPct val="115000"/>
                        </a:lnSpc>
                        <a:spcBef>
                          <a:spcPts val="0"/>
                        </a:spcBef>
                        <a:spcAft>
                          <a:spcPts val="0"/>
                        </a:spcAft>
                        <a:buClrTx/>
                        <a:buSzTx/>
                        <a:buFont typeface="Wingdings" panose="05000000000000000000" pitchFamily="2" charset="2"/>
                        <a:buNone/>
                        <a:tabLst/>
                        <a:defRPr/>
                      </a:pP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تسهیل در تأمین مالی در استان ها </a:t>
                      </a:r>
                    </a:p>
                    <a:p>
                      <a:pPr marL="0" algn="ctr" defTabSz="914400" rtl="1" eaLnBrk="1" latinLnBrk="0" hangingPunct="1"/>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712327080"/>
                  </a:ext>
                </a:extLst>
              </a:tr>
              <a:tr h="0">
                <a:tc>
                  <a:txBody>
                    <a:bodyPr/>
                    <a:lstStyle/>
                    <a:p>
                      <a:pPr marL="285750" indent="-285750"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برقراری ستاد پاسخگویی برخط تلفن ۱۱۱ و پردازش نامه های مردمی</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v"/>
                        <a:tabLst/>
                        <a:defRPr/>
                      </a:pPr>
                      <a:r>
                        <a:rPr lang="ar-SA" sz="1600" b="1" kern="1200" dirty="0">
                          <a:solidFill>
                            <a:schemeClr val="dk1"/>
                          </a:solidFill>
                          <a:effectLst/>
                          <a:latin typeface="+mn-lt"/>
                          <a:ea typeface="+mn-ea"/>
                          <a:cs typeface="B Nazanin" panose="00000400000000000000" pitchFamily="2" charset="-78"/>
                        </a:rPr>
                        <a:t>تهیه سیمای اقتصادی، سیاسی، فرهنگی و اجتماعی استان</a:t>
                      </a:r>
                      <a:r>
                        <a:rPr lang="fa-IR" sz="1600" b="1" kern="1200" dirty="0">
                          <a:solidFill>
                            <a:schemeClr val="dk1"/>
                          </a:solidFill>
                          <a:effectLst/>
                          <a:latin typeface="+mn-lt"/>
                          <a:ea typeface="+mn-ea"/>
                          <a:cs typeface="B Nazanin" panose="00000400000000000000" pitchFamily="2" charset="-78"/>
                        </a:rPr>
                        <a:t> ها و ارائه آن به رییس محترم جمهور</a:t>
                      </a:r>
                    </a:p>
                    <a:p>
                      <a:pPr marL="285750" indent="-285750"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اجرای موفق دوره اول سفرهای استانی رییس محترم جمهور و ارائه گزارش مستمر از آن </a:t>
                      </a:r>
                    </a:p>
                    <a:p>
                      <a:pPr marL="0" indent="0" rtl="1">
                        <a:buFont typeface="Wingdings" panose="05000000000000000000" pitchFamily="2" charset="2"/>
                        <a:buNone/>
                      </a:pP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just"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برنامه ریزی، هماهنگی و نظارت بر اجرای سفرهای استانی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bl>
          </a:graphicData>
        </a:graphic>
      </p:graphicFrame>
    </p:spTree>
    <p:extLst>
      <p:ext uri="{BB962C8B-B14F-4D97-AF65-F5344CB8AC3E}">
        <p14:creationId xmlns:p14="http://schemas.microsoft.com/office/powerpoint/2010/main" val="1295329550"/>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کشور</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320327713"/>
              </p:ext>
            </p:extLst>
          </p:nvPr>
        </p:nvGraphicFramePr>
        <p:xfrm>
          <a:off x="0" y="929107"/>
          <a:ext cx="11018058" cy="5970524"/>
        </p:xfrm>
        <a:graphic>
          <a:graphicData uri="http://schemas.openxmlformats.org/drawingml/2006/table">
            <a:tbl>
              <a:tblPr firstRow="1" bandRow="1">
                <a:tableStyleId>{5C22544A-7EE6-4342-B048-85BDC9FD1C3A}</a:tableStyleId>
              </a:tblPr>
              <a:tblGrid>
                <a:gridCol w="8540947">
                  <a:extLst>
                    <a:ext uri="{9D8B030D-6E8A-4147-A177-3AD203B41FA5}">
                      <a16:colId xmlns:a16="http://schemas.microsoft.com/office/drawing/2014/main" val="2158984607"/>
                    </a:ext>
                  </a:extLst>
                </a:gridCol>
                <a:gridCol w="2477111">
                  <a:extLst>
                    <a:ext uri="{9D8B030D-6E8A-4147-A177-3AD203B41FA5}">
                      <a16:colId xmlns:a16="http://schemas.microsoft.com/office/drawing/2014/main" val="969674980"/>
                    </a:ext>
                  </a:extLst>
                </a:gridCol>
              </a:tblGrid>
              <a:tr h="110478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600" b="1" kern="1200" dirty="0">
                          <a:solidFill>
                            <a:schemeClr val="tx1"/>
                          </a:solidFill>
                          <a:effectLst/>
                          <a:latin typeface="+mn-lt"/>
                          <a:ea typeface="+mn-ea"/>
                          <a:cs typeface="B Nazanin" panose="00000400000000000000" pitchFamily="2" charset="-78"/>
                        </a:rPr>
                        <a:t>اصلاح پیش‌نویس لایحه نظام تقسیمات کشوری</a:t>
                      </a:r>
                      <a:r>
                        <a:rPr lang="fa-IR" sz="1600" b="1" kern="1200" baseline="0" dirty="0">
                          <a:solidFill>
                            <a:schemeClr val="tx1"/>
                          </a:solidFill>
                          <a:effectLst/>
                          <a:latin typeface="+mn-lt"/>
                          <a:ea typeface="+mn-ea"/>
                          <a:cs typeface="B Nazanin" panose="00000400000000000000" pitchFamily="2" charset="-78"/>
                        </a:rPr>
                        <a:t> در اجرای آمایش سرزمینی </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600" b="1" kern="1200" dirty="0">
                          <a:solidFill>
                            <a:schemeClr val="tx1"/>
                          </a:solidFill>
                          <a:effectLst/>
                          <a:latin typeface="+mn-lt"/>
                          <a:ea typeface="+mn-ea"/>
                          <a:cs typeface="B Nazanin" panose="00000400000000000000" pitchFamily="2" charset="-78"/>
                        </a:rPr>
                        <a:t>رفع</a:t>
                      </a:r>
                      <a:r>
                        <a:rPr lang="fa-IR" sz="1600" b="1" kern="1200" baseline="0" dirty="0">
                          <a:solidFill>
                            <a:schemeClr val="tx1"/>
                          </a:solidFill>
                          <a:effectLst/>
                          <a:latin typeface="+mn-lt"/>
                          <a:ea typeface="+mn-ea"/>
                          <a:cs typeface="B Nazanin" panose="00000400000000000000" pitchFamily="2" charset="-78"/>
                        </a:rPr>
                        <a:t> ا</a:t>
                      </a:r>
                      <a:r>
                        <a:rPr lang="fa-IR" sz="1600" b="1" kern="1200" dirty="0">
                          <a:solidFill>
                            <a:schemeClr val="tx1"/>
                          </a:solidFill>
                          <a:effectLst/>
                          <a:latin typeface="+mn-lt"/>
                          <a:ea typeface="+mn-ea"/>
                          <a:cs typeface="B Nazanin" panose="00000400000000000000" pitchFamily="2" charset="-78"/>
                        </a:rPr>
                        <a:t>ختلاف و ابهامات محدوده‌های تقسیماتی درون و برون استانی</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600" b="1" kern="1200" dirty="0">
                          <a:solidFill>
                            <a:schemeClr val="tx1"/>
                          </a:solidFill>
                          <a:effectLst/>
                          <a:latin typeface="+mn-lt"/>
                          <a:ea typeface="+mn-ea"/>
                          <a:cs typeface="B Nazanin" panose="00000400000000000000" pitchFamily="2" charset="-78"/>
                        </a:rPr>
                        <a:t>تقویت و توسعه پایگاه داده تقسیمات کشوری</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600" b="1" kern="1200" baseline="0" dirty="0">
                          <a:solidFill>
                            <a:schemeClr val="tx1"/>
                          </a:solidFill>
                          <a:effectLst/>
                          <a:latin typeface="+mn-lt"/>
                          <a:ea typeface="+mn-ea"/>
                          <a:cs typeface="B Nazanin" panose="00000400000000000000" pitchFamily="2" charset="-78"/>
                        </a:rPr>
                        <a:t>آزادسازی سواحل (۱۱۵۶/۳هکتار اراضی)</a:t>
                      </a:r>
                    </a:p>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endParaRPr lang="en-US" sz="16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بهبود نظام مدیریت سرزمینی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r>
                        <a:rPr lang="fa-IR" sz="1600" b="1" kern="1200" dirty="0">
                          <a:solidFill>
                            <a:schemeClr val="tx1"/>
                          </a:solidFill>
                          <a:effectLst/>
                          <a:latin typeface="+mn-lt"/>
                          <a:ea typeface="+mn-ea"/>
                          <a:cs typeface="B Nazanin" panose="00000400000000000000" pitchFamily="2" charset="-78"/>
                        </a:rPr>
                        <a:t>تشکیل واستمرار فعالیت قرارگاه عملیاتی ستاد ملی مدیریت بیماری کرونا با هدف پیگیری اجرایی شدن تصمیمات متخذه در ستاد ملی ایجاد هماهنگی های لازم در اجرای مصوبات و رفع موانع و مشکلات و نظارت بر عملکرد اقدامات دستگاه ها</a:t>
                      </a:r>
                    </a:p>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r>
                        <a:rPr lang="fa-IR" sz="1600" b="1" kern="1200" dirty="0">
                          <a:solidFill>
                            <a:schemeClr val="tx1"/>
                          </a:solidFill>
                          <a:effectLst/>
                          <a:latin typeface="+mn-lt"/>
                          <a:ea typeface="+mn-ea"/>
                          <a:cs typeface="B Nazanin" panose="00000400000000000000" pitchFamily="2" charset="-78"/>
                        </a:rPr>
                        <a:t>تشکیل  شورای عالی مدیریت بحران به ریاست رئیس جمهور محترم برای اولین بار در دولت سیزدهم</a:t>
                      </a:r>
                      <a:endParaRPr lang="en-US" sz="16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r>
                        <a:rPr lang="fa-IR" sz="1600" b="1" kern="1200" dirty="0">
                          <a:solidFill>
                            <a:schemeClr val="tx1"/>
                          </a:solidFill>
                          <a:effectLst/>
                          <a:latin typeface="+mn-lt"/>
                          <a:ea typeface="+mn-ea"/>
                          <a:cs typeface="B Nazanin" panose="00000400000000000000" pitchFamily="2" charset="-78"/>
                        </a:rPr>
                        <a:t>مدیریت و بازسازی مناطق سیل زده در استانهای سیستان و بلوچستان، هرمزگان، فارس و کرمان و تهران</a:t>
                      </a:r>
                    </a:p>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r>
                        <a:rPr lang="fa-IR" sz="1600" b="1" kern="1200" dirty="0">
                          <a:solidFill>
                            <a:schemeClr val="tx1"/>
                          </a:solidFill>
                          <a:effectLst/>
                          <a:latin typeface="+mn-lt"/>
                          <a:ea typeface="+mn-ea"/>
                          <a:cs typeface="B Nazanin" panose="00000400000000000000" pitchFamily="2" charset="-78"/>
                        </a:rPr>
                        <a:t>پیگیری مستمر در خصوص تامین آب در شهرها و روستاهای کشور</a:t>
                      </a:r>
                    </a:p>
                    <a:p>
                      <a:pPr rtl="1"/>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just"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ساماندهی و اجرای اقدمات لازم برای مدیریت بحران</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indent="-285750" rtl="1">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ارائه 6 میلیون کارت ملی هوشمند به شهروندان</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600" b="1" kern="1200" dirty="0">
                          <a:solidFill>
                            <a:schemeClr val="tx1"/>
                          </a:solidFill>
                          <a:effectLst/>
                          <a:latin typeface="+mn-lt"/>
                          <a:ea typeface="+mn-ea"/>
                          <a:cs typeface="B Nazanin" panose="00000400000000000000" pitchFamily="2" charset="-78"/>
                        </a:rPr>
                        <a:t>پیاده سازی قابلیت های  کارت ملی به عنوان قابل اطمینان ترین درجه احراز هویت در کشور</a:t>
                      </a:r>
                      <a:r>
                        <a:rPr lang="fa-IR" sz="1600" b="1" kern="1200" dirty="0">
                          <a:solidFill>
                            <a:schemeClr val="tx1"/>
                          </a:solidFill>
                          <a:effectLst/>
                          <a:latin typeface="+mn-lt"/>
                          <a:ea typeface="+mn-ea"/>
                          <a:cs typeface="B Nazanin" panose="00000400000000000000" pitchFamily="2" charset="-78"/>
                        </a:rPr>
                        <a:t> در دستگاههای اجرایی</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600" b="1" kern="1200" dirty="0">
                          <a:solidFill>
                            <a:schemeClr val="tx1"/>
                          </a:solidFill>
                          <a:effectLst/>
                          <a:latin typeface="+mn-lt"/>
                          <a:ea typeface="+mn-ea"/>
                          <a:cs typeface="B Nazanin" panose="00000400000000000000" pitchFamily="2" charset="-78"/>
                        </a:rPr>
                        <a:t>راه اندازی سامانه هوشمند سکوی مدیریت بحران های همه گیر(ایران من)  برای نخستین بار در کشور</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600" b="1" kern="1200" dirty="0">
                          <a:solidFill>
                            <a:schemeClr val="tx1"/>
                          </a:solidFill>
                          <a:effectLst/>
                          <a:latin typeface="+mn-lt"/>
                          <a:ea typeface="+mn-ea"/>
                          <a:cs typeface="B Nazanin" panose="00000400000000000000" pitchFamily="2" charset="-78"/>
                        </a:rPr>
                        <a:t>راه اندازی ۱۳ خدمت الکترونیک در حوزه احزاب، تشکل ها و اقلیت های دینی</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600" b="1" kern="1200" dirty="0">
                          <a:solidFill>
                            <a:schemeClr val="tx1"/>
                          </a:solidFill>
                          <a:effectLst/>
                          <a:latin typeface="+mn-lt"/>
                          <a:ea typeface="+mn-ea"/>
                          <a:cs typeface="B Nazanin" panose="00000400000000000000" pitchFamily="2" charset="-78"/>
                        </a:rPr>
                        <a:t>برنامه‌ریزی همه‌جانبه بمنظور برگزاری با شکوه مراسم اربعین حسینی در سال ۱۴۰۱</a:t>
                      </a:r>
                      <a:endParaRPr lang="en-US"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just"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تسهیل</a:t>
                      </a:r>
                      <a:r>
                        <a:rPr lang="fa-IR" sz="2000" b="1" kern="1200" baseline="0" dirty="0">
                          <a:solidFill>
                            <a:schemeClr val="bg1"/>
                          </a:solidFill>
                          <a:latin typeface="Lalezar" panose="00000500000000000000" pitchFamily="50" charset="-78"/>
                          <a:ea typeface="+mn-ea"/>
                          <a:cs typeface="B Nazanin" panose="00000400000000000000" pitchFamily="2" charset="-78"/>
                        </a:rPr>
                        <a:t> در ارائه خدمات به مردم</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271082">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600" b="1" kern="1200" dirty="0">
                          <a:solidFill>
                            <a:schemeClr val="tx1"/>
                          </a:solidFill>
                          <a:effectLst/>
                          <a:latin typeface="+mn-lt"/>
                          <a:ea typeface="+mn-ea"/>
                          <a:cs typeface="B Nazanin" panose="00000400000000000000" pitchFamily="2" charset="-78"/>
                        </a:rPr>
                        <a:t>اختصاص یارانه برای اقلیت های دینی به مبلغ ۷میلیارد تومان</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600" b="1" kern="1200" dirty="0">
                          <a:solidFill>
                            <a:schemeClr val="tx1"/>
                          </a:solidFill>
                          <a:effectLst/>
                          <a:latin typeface="+mn-lt"/>
                          <a:ea typeface="+mn-ea"/>
                          <a:cs typeface="B Nazanin" panose="00000400000000000000" pitchFamily="2" charset="-78"/>
                        </a:rPr>
                        <a:t>اختصاص یارانه ویژه احزاب و گروه‌های سیاسی به مبلغ ۲ میلیارد تومان</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600" b="1" kern="1200" dirty="0">
                          <a:solidFill>
                            <a:schemeClr val="tx1"/>
                          </a:solidFill>
                          <a:effectLst/>
                          <a:latin typeface="+mn-lt"/>
                          <a:ea typeface="+mn-ea"/>
                          <a:cs typeface="B Nazanin" panose="00000400000000000000" pitchFamily="2" charset="-78"/>
                        </a:rPr>
                        <a:t>واریز سود حاصل از نفت و گاز به حساب مرزنشینان</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fa-IR" sz="1600" b="1" kern="1200" dirty="0">
                          <a:solidFill>
                            <a:schemeClr val="tx1"/>
                          </a:solidFill>
                          <a:effectLst/>
                          <a:latin typeface="+mn-lt"/>
                          <a:ea typeface="+mn-ea"/>
                          <a:cs typeface="B Nazanin" panose="00000400000000000000" pitchFamily="2" charset="-78"/>
                        </a:rPr>
                        <a:t>توسعه بنادر دارای رویه ملوانی  از طریق پیگیری اصلاح آیین نامه های مربوط</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just" defTabSz="914400" rtl="1" eaLnBrk="1" latinLnBrk="0" hangingPunct="1">
                        <a:lnSpc>
                          <a:spcPct val="115000"/>
                        </a:lnSpc>
                        <a:spcBef>
                          <a:spcPts val="0"/>
                        </a:spcBef>
                        <a:spcAft>
                          <a:spcPts val="0"/>
                        </a:spcAft>
                        <a:buFontTx/>
                        <a:buNone/>
                      </a:pPr>
                      <a:r>
                        <a:rPr lang="fa-IR" sz="2000" b="1" kern="1200" dirty="0">
                          <a:solidFill>
                            <a:schemeClr val="bg1"/>
                          </a:solidFill>
                          <a:latin typeface="Lalezar" panose="00000500000000000000" pitchFamily="50" charset="-78"/>
                          <a:ea typeface="+mn-ea"/>
                          <a:cs typeface="B Nazanin" panose="00000400000000000000" pitchFamily="2" charset="-78"/>
                        </a:rPr>
                        <a:t>کمک به اجرای سیاستهای حمایتی معیشتی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1345317545"/>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معاونت امور مجلس</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378932076"/>
              </p:ext>
            </p:extLst>
          </p:nvPr>
        </p:nvGraphicFramePr>
        <p:xfrm>
          <a:off x="-1" y="943620"/>
          <a:ext cx="10989029" cy="5444490"/>
        </p:xfrm>
        <a:graphic>
          <a:graphicData uri="http://schemas.openxmlformats.org/drawingml/2006/table">
            <a:tbl>
              <a:tblPr firstRow="1" bandRow="1">
                <a:tableStyleId>{5C22544A-7EE6-4342-B048-85BDC9FD1C3A}</a:tableStyleId>
              </a:tblPr>
              <a:tblGrid>
                <a:gridCol w="8518444">
                  <a:extLst>
                    <a:ext uri="{9D8B030D-6E8A-4147-A177-3AD203B41FA5}">
                      <a16:colId xmlns:a16="http://schemas.microsoft.com/office/drawing/2014/main" val="2158984607"/>
                    </a:ext>
                  </a:extLst>
                </a:gridCol>
                <a:gridCol w="2470585">
                  <a:extLst>
                    <a:ext uri="{9D8B030D-6E8A-4147-A177-3AD203B41FA5}">
                      <a16:colId xmlns:a16="http://schemas.microsoft.com/office/drawing/2014/main" val="969674980"/>
                    </a:ext>
                  </a:extLst>
                </a:gridCol>
              </a:tblGrid>
              <a:tr h="110478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ar-SA" sz="1800" b="1" kern="1200" dirty="0">
                          <a:solidFill>
                            <a:schemeClr val="tx1"/>
                          </a:solidFill>
                          <a:effectLst/>
                          <a:latin typeface="+mn-lt"/>
                          <a:ea typeface="+mn-ea"/>
                          <a:cs typeface="B Nazanin" panose="00000400000000000000" pitchFamily="2" charset="-78"/>
                        </a:rPr>
                        <a:t>ارائه نظر کارشناسی در مورد طرح های مجلس</a:t>
                      </a:r>
                      <a:r>
                        <a:rPr lang="fa-IR" sz="1800" b="1" kern="1200" dirty="0">
                          <a:solidFill>
                            <a:schemeClr val="tx1"/>
                          </a:solidFill>
                          <a:effectLst/>
                          <a:latin typeface="+mn-lt"/>
                          <a:ea typeface="+mn-ea"/>
                          <a:cs typeface="B Nazanin" panose="00000400000000000000" pitchFamily="2" charset="-78"/>
                        </a:rPr>
                        <a:t> (</a:t>
                      </a:r>
                      <a:r>
                        <a:rPr lang="ar-SA" sz="1800" b="1" kern="1200" dirty="0">
                          <a:solidFill>
                            <a:schemeClr val="tx1"/>
                          </a:solidFill>
                          <a:effectLst/>
                          <a:latin typeface="+mn-lt"/>
                          <a:ea typeface="+mn-ea"/>
                          <a:cs typeface="B Nazanin" panose="00000400000000000000" pitchFamily="2" charset="-78"/>
                        </a:rPr>
                        <a:t>از ۲۲۸ طرح نمایندگان تنها ۳ مورد تصویب و قانون شده است.</a:t>
                      </a:r>
                      <a:r>
                        <a:rPr lang="fa-IR" sz="1800" b="1" kern="1200" dirty="0">
                          <a:solidFill>
                            <a:schemeClr val="tx1"/>
                          </a:solidFill>
                          <a:effectLst/>
                          <a:latin typeface="+mn-lt"/>
                          <a:ea typeface="+mn-ea"/>
                          <a:cs typeface="B Nazanin" panose="00000400000000000000" pitchFamily="2" charset="-78"/>
                        </a:rPr>
                        <a:t>)</a:t>
                      </a:r>
                    </a:p>
                    <a:p>
                      <a:pPr marL="285750" indent="-285750" rtl="1">
                        <a:buFont typeface="Wingdings" panose="05000000000000000000" pitchFamily="2" charset="2"/>
                        <a:buChar char="v"/>
                      </a:pPr>
                      <a:r>
                        <a:rPr lang="ar-SA" sz="1800" b="1" kern="1200" dirty="0">
                          <a:solidFill>
                            <a:schemeClr val="tx1"/>
                          </a:solidFill>
                          <a:effectLst/>
                          <a:latin typeface="+mn-lt"/>
                          <a:ea typeface="+mn-ea"/>
                          <a:cs typeface="B Nazanin" panose="00000400000000000000" pitchFamily="2" charset="-78"/>
                        </a:rPr>
                        <a:t>تعیین تکلیف و تقدیم لوایح دولت به مجلس </a:t>
                      </a:r>
                      <a:r>
                        <a:rPr lang="fa-IR" sz="1800" b="1" kern="1200" dirty="0">
                          <a:solidFill>
                            <a:schemeClr val="tx1"/>
                          </a:solidFill>
                          <a:effectLst/>
                          <a:latin typeface="+mn-lt"/>
                          <a:ea typeface="+mn-ea"/>
                          <a:cs typeface="B Nazanin" panose="00000400000000000000" pitchFamily="2" charset="-78"/>
                        </a:rPr>
                        <a:t>(</a:t>
                      </a:r>
                      <a:r>
                        <a:rPr lang="ar-SA" sz="1800" b="1" kern="1200" dirty="0">
                          <a:solidFill>
                            <a:schemeClr val="tx1"/>
                          </a:solidFill>
                          <a:effectLst/>
                          <a:latin typeface="+mn-lt"/>
                          <a:ea typeface="+mn-ea"/>
                          <a:cs typeface="B Nazanin" panose="00000400000000000000" pitchFamily="2" charset="-78"/>
                        </a:rPr>
                        <a:t>۱۶۲ لایحه </a:t>
                      </a:r>
                      <a:r>
                        <a:rPr lang="fa-IR" sz="1800" b="1" kern="1200" dirty="0">
                          <a:solidFill>
                            <a:schemeClr val="tx1"/>
                          </a:solidFill>
                          <a:effectLst/>
                          <a:latin typeface="+mn-lt"/>
                          <a:ea typeface="+mn-ea"/>
                          <a:cs typeface="B Nazanin" panose="00000400000000000000" pitchFamily="2" charset="-78"/>
                        </a:rPr>
                        <a:t>،۱۲۷ </a:t>
                      </a:r>
                      <a:r>
                        <a:rPr lang="ar-SA" sz="1800" b="1" kern="1200" dirty="0">
                          <a:solidFill>
                            <a:schemeClr val="tx1"/>
                          </a:solidFill>
                          <a:effectLst/>
                          <a:latin typeface="+mn-lt"/>
                          <a:ea typeface="+mn-ea"/>
                          <a:cs typeface="B Nazanin" panose="00000400000000000000" pitchFamily="2" charset="-78"/>
                        </a:rPr>
                        <a:t>لایحه معوقه، ۳۵ لایحه جدید</a:t>
                      </a:r>
                      <a:r>
                        <a:rPr lang="fa-IR" sz="1800" b="1" kern="1200" dirty="0">
                          <a:solidFill>
                            <a:schemeClr val="tx1"/>
                          </a:solidFill>
                          <a:effectLst/>
                          <a:latin typeface="+mn-lt"/>
                          <a:ea typeface="+mn-ea"/>
                          <a:cs typeface="B Nazanin" panose="00000400000000000000" pitchFamily="2" charset="-78"/>
                        </a:rPr>
                        <a:t>، ا</a:t>
                      </a:r>
                      <a:r>
                        <a:rPr lang="ar-SA" sz="1800" b="1" kern="1200" dirty="0">
                          <a:solidFill>
                            <a:schemeClr val="tx1"/>
                          </a:solidFill>
                          <a:effectLst/>
                          <a:latin typeface="+mn-lt"/>
                          <a:ea typeface="+mn-ea"/>
                          <a:cs typeface="B Nazanin" panose="00000400000000000000" pitchFamily="2" charset="-78"/>
                        </a:rPr>
                        <a:t>ز این میزان ۲۱ مورد قانون، ۱۵ مورد استرداد/۲ مورد رد در مجلس و ۱۲۴ مورد در جریان است</a:t>
                      </a:r>
                      <a:r>
                        <a:rPr lang="fa-IR" sz="1800" b="1" kern="1200" dirty="0">
                          <a:solidFill>
                            <a:schemeClr val="tx1"/>
                          </a:solidFill>
                          <a:effectLst/>
                          <a:latin typeface="+mn-lt"/>
                          <a:ea typeface="+mn-ea"/>
                          <a:cs typeface="B Nazanin" panose="00000400000000000000" pitchFamily="2" charset="-78"/>
                        </a:rPr>
                        <a:t>)</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endParaRPr lang="fa-IR" sz="18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endParaRPr lang="en-US"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ar-SA" sz="2000" b="1" kern="1200" dirty="0">
                          <a:solidFill>
                            <a:schemeClr val="lt1"/>
                          </a:solidFill>
                          <a:effectLst/>
                          <a:latin typeface="+mn-lt"/>
                          <a:ea typeface="+mn-ea"/>
                          <a:cs typeface="B Nazanin" panose="00000400000000000000" pitchFamily="2" charset="-78"/>
                        </a:rPr>
                        <a:t>دفاع از لوایح و ارائه نظر کارشناسی در مورد طرح های مجلس</a:t>
                      </a:r>
                      <a:endParaRPr lang="fa-IR"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328165">
                <a:tc>
                  <a:txBody>
                    <a:bodyPr/>
                    <a:lstStyle/>
                    <a:p>
                      <a:pPr marL="285750" marR="0" lvl="0" indent="-285750" algn="justLow" defTabSz="914400" rtl="1" eaLnBrk="1" fontAlgn="auto" latinLnBrk="0" hangingPunct="1">
                        <a:lnSpc>
                          <a:spcPct val="150000"/>
                        </a:lnSpc>
                        <a:spcBef>
                          <a:spcPts val="0"/>
                        </a:spcBef>
                        <a:spcAft>
                          <a:spcPts val="0"/>
                        </a:spcAft>
                        <a:buClrTx/>
                        <a:buSzTx/>
                        <a:buFont typeface="Wingdings" panose="05000000000000000000" pitchFamily="2" charset="2"/>
                        <a:buChar char="ü"/>
                        <a:tabLst/>
                        <a:defRPr/>
                      </a:pPr>
                      <a:r>
                        <a:rPr lang="fa-IR" sz="1800" b="1" kern="1200" dirty="0">
                          <a:solidFill>
                            <a:schemeClr val="dk1"/>
                          </a:solidFill>
                          <a:effectLst/>
                          <a:latin typeface="+mn-lt"/>
                          <a:ea typeface="+mn-ea"/>
                          <a:cs typeface="B Nazanin" panose="00000400000000000000" pitchFamily="2" charset="-78"/>
                        </a:rPr>
                        <a:t>هماهنگی برای حضور رییس محترم جمهور در مجلس (۷ بار در یک سال گذشته)</a:t>
                      </a:r>
                    </a:p>
                    <a:p>
                      <a:pPr marL="285750" marR="0" lvl="0" indent="-285750" algn="justLow" defTabSz="914400" rtl="1" eaLnBrk="1" fontAlgn="auto" latinLnBrk="0" hangingPunct="1">
                        <a:lnSpc>
                          <a:spcPct val="150000"/>
                        </a:lnSpc>
                        <a:spcBef>
                          <a:spcPts val="0"/>
                        </a:spcBef>
                        <a:spcAft>
                          <a:spcPts val="0"/>
                        </a:spcAft>
                        <a:buClrTx/>
                        <a:buSzTx/>
                        <a:buFont typeface="Wingdings" panose="05000000000000000000" pitchFamily="2" charset="2"/>
                        <a:buChar char="ü"/>
                        <a:tabLst/>
                        <a:defRPr/>
                      </a:pPr>
                      <a:r>
                        <a:rPr lang="fa-IR" sz="1800" b="1" kern="1200" dirty="0">
                          <a:solidFill>
                            <a:schemeClr val="dk1"/>
                          </a:solidFill>
                          <a:effectLst/>
                          <a:latin typeface="+mn-lt"/>
                          <a:ea typeface="+mn-ea"/>
                          <a:cs typeface="B Nazanin" panose="00000400000000000000" pitchFamily="2" charset="-78"/>
                        </a:rPr>
                        <a:t>هماهنگی برای ح</a:t>
                      </a:r>
                      <a:r>
                        <a:rPr lang="ar-SA" sz="1800" b="1" kern="1200" dirty="0">
                          <a:solidFill>
                            <a:schemeClr val="dk1"/>
                          </a:solidFill>
                          <a:effectLst/>
                          <a:latin typeface="+mn-lt"/>
                          <a:ea typeface="+mn-ea"/>
                          <a:cs typeface="B Nazanin" panose="00000400000000000000" pitchFamily="2" charset="-78"/>
                        </a:rPr>
                        <a:t>ضور </a:t>
                      </a:r>
                      <a:r>
                        <a:rPr lang="fa-IR" sz="1800" b="1" kern="1200" dirty="0">
                          <a:solidFill>
                            <a:schemeClr val="dk1"/>
                          </a:solidFill>
                          <a:effectLst/>
                          <a:latin typeface="+mn-lt"/>
                          <a:ea typeface="+mn-ea"/>
                          <a:cs typeface="B Nazanin" panose="00000400000000000000" pitchFamily="2" charset="-78"/>
                        </a:rPr>
                        <a:t>معاونین و وزرای رییس جمهور (۲۵۲ بار در یک سال گذشته)</a:t>
                      </a:r>
                    </a:p>
                    <a:p>
                      <a:pPr marL="285750" marR="0" lvl="0" indent="-285750" algn="justLow" defTabSz="914400" rtl="1" eaLnBrk="1" fontAlgn="auto" latinLnBrk="0" hangingPunct="1">
                        <a:lnSpc>
                          <a:spcPct val="150000"/>
                        </a:lnSpc>
                        <a:spcBef>
                          <a:spcPts val="0"/>
                        </a:spcBef>
                        <a:spcAft>
                          <a:spcPts val="0"/>
                        </a:spcAft>
                        <a:buClrTx/>
                        <a:buSzTx/>
                        <a:buFont typeface="Wingdings" panose="05000000000000000000" pitchFamily="2" charset="2"/>
                        <a:buChar char="ü"/>
                        <a:tabLst/>
                        <a:defRPr/>
                      </a:pPr>
                      <a:r>
                        <a:rPr lang="fa-IR" sz="1800" b="1" kern="1200" dirty="0">
                          <a:solidFill>
                            <a:schemeClr val="dk1"/>
                          </a:solidFill>
                          <a:effectLst/>
                          <a:latin typeface="+mn-lt"/>
                          <a:ea typeface="+mn-ea"/>
                          <a:cs typeface="B Nazanin" panose="00000400000000000000" pitchFamily="2" charset="-78"/>
                        </a:rPr>
                        <a:t>برگزاری دو نشست مشترک بین دولت و مجلس</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just" defTabSz="914400" rtl="1" eaLnBrk="1" latinLnBrk="0" hangingPunct="1">
                        <a:buFontTx/>
                        <a:buNone/>
                      </a:pPr>
                      <a:r>
                        <a:rPr lang="ar-SA" sz="2000" b="1" kern="1200" dirty="0">
                          <a:solidFill>
                            <a:schemeClr val="lt1"/>
                          </a:solidFill>
                          <a:effectLst/>
                          <a:latin typeface="+mn-lt"/>
                          <a:ea typeface="+mn-ea"/>
                          <a:cs typeface="B Nazanin" panose="00000400000000000000" pitchFamily="2" charset="-78"/>
                        </a:rPr>
                        <a:t>هماهنگی برای حضور رئیس</a:t>
                      </a:r>
                      <a:r>
                        <a:rPr lang="fa-IR" sz="2000" b="1" kern="1200" dirty="0">
                          <a:solidFill>
                            <a:schemeClr val="lt1"/>
                          </a:solidFill>
                          <a:effectLst/>
                          <a:latin typeface="+mn-lt"/>
                          <a:ea typeface="+mn-ea"/>
                          <a:cs typeface="B Nazanin" panose="00000400000000000000" pitchFamily="2" charset="-78"/>
                        </a:rPr>
                        <a:t> محترم </a:t>
                      </a:r>
                      <a:r>
                        <a:rPr lang="ar-SA" sz="2000" b="1" kern="1200" dirty="0">
                          <a:solidFill>
                            <a:schemeClr val="lt1"/>
                          </a:solidFill>
                          <a:effectLst/>
                          <a:latin typeface="+mn-lt"/>
                          <a:ea typeface="+mn-ea"/>
                          <a:cs typeface="B Nazanin" panose="00000400000000000000" pitchFamily="2" charset="-78"/>
                        </a:rPr>
                        <a:t> جمهور</a:t>
                      </a:r>
                      <a:r>
                        <a:rPr lang="fa-IR" sz="2000" b="1" kern="1200" dirty="0">
                          <a:solidFill>
                            <a:schemeClr val="lt1"/>
                          </a:solidFill>
                          <a:effectLst/>
                          <a:latin typeface="+mn-lt"/>
                          <a:ea typeface="+mn-ea"/>
                          <a:cs typeface="B Nazanin" panose="00000400000000000000" pitchFamily="2" charset="-78"/>
                        </a:rPr>
                        <a:t> و اعضای دولت </a:t>
                      </a:r>
                      <a:r>
                        <a:rPr lang="ar-SA" sz="2000" b="1" kern="1200" dirty="0">
                          <a:solidFill>
                            <a:schemeClr val="lt1"/>
                          </a:solidFill>
                          <a:effectLst/>
                          <a:latin typeface="+mn-lt"/>
                          <a:ea typeface="+mn-ea"/>
                          <a:cs typeface="B Nazanin" panose="00000400000000000000" pitchFamily="2" charset="-78"/>
                        </a:rPr>
                        <a:t> در مجلس</a:t>
                      </a:r>
                      <a:endParaRPr lang="en-US" sz="2000" b="1" kern="1200" dirty="0">
                        <a:solidFill>
                          <a:schemeClr val="lt1"/>
                        </a:solidFill>
                        <a:effectLst/>
                        <a:latin typeface="+mn-lt"/>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marR="0" lvl="0" indent="-285750" algn="r" defTabSz="914400" rtl="1" eaLnBrk="1" fontAlgn="auto" latinLnBrk="0" hangingPunct="1">
                        <a:lnSpc>
                          <a:spcPct val="150000"/>
                        </a:lnSpc>
                        <a:spcBef>
                          <a:spcPts val="0"/>
                        </a:spcBef>
                        <a:spcAft>
                          <a:spcPts val="0"/>
                        </a:spcAft>
                        <a:buClrTx/>
                        <a:buSzTx/>
                        <a:buFont typeface="Wingdings" panose="05000000000000000000" pitchFamily="2" charset="2"/>
                        <a:buChar char="v"/>
                        <a:tabLst/>
                        <a:defRPr/>
                      </a:pPr>
                      <a:r>
                        <a:rPr lang="ar-SA" sz="1800" b="1" kern="1200" dirty="0">
                          <a:solidFill>
                            <a:schemeClr val="tx1"/>
                          </a:solidFill>
                          <a:effectLst/>
                          <a:latin typeface="+mn-lt"/>
                          <a:ea typeface="+mn-ea"/>
                          <a:cs typeface="B Nazanin" panose="00000400000000000000" pitchFamily="2" charset="-78"/>
                        </a:rPr>
                        <a:t>استخراج تکالیف تقنینی و تقریری دستگاه های اجرایی بر اساس سند تحول دولت مردمی</a:t>
                      </a:r>
                      <a:endParaRPr lang="fa-IR" sz="1800" b="1" kern="1200" dirty="0">
                        <a:solidFill>
                          <a:schemeClr val="tx1"/>
                        </a:solidFill>
                        <a:effectLst/>
                        <a:latin typeface="+mn-lt"/>
                        <a:ea typeface="+mn-ea"/>
                        <a:cs typeface="B Nazanin" panose="00000400000000000000" pitchFamily="2" charset="-78"/>
                      </a:endParaRPr>
                    </a:p>
                    <a:p>
                      <a:pPr marL="285750" indent="-285750" rtl="1">
                        <a:lnSpc>
                          <a:spcPct val="150000"/>
                        </a:lnSpc>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راه­اندازی و تشكيل كارگروههای ویژه؛ حقوقی و قضایی، اقتصادی و بودجه، آموزش، بهداشت و درمان، جتماعی، فرهنگی، سیاسی و امنیتی، زیربنایی، انرژی، عمران و صنایع به منظور شناسایی نیروهای متخصص جوان دستگاه­هاي اجرايي و  بهره­گيري از ظرفيت كارشناسي آنان در پشتيباني علمي- تخصصي از طرح­هاي تقديمي نمايندگان و لوايح دولت و  عدم تحميل بار مالي به دولت</a:t>
                      </a:r>
                      <a:endParaRPr lang="en-US" sz="1800" kern="1200" dirty="0">
                        <a:solidFill>
                          <a:schemeClr val="dk1"/>
                        </a:solidFill>
                        <a:effectLst/>
                        <a:latin typeface="+mn-lt"/>
                        <a:ea typeface="+mn-ea"/>
                        <a:cs typeface="B Nazanin" panose="00000400000000000000" pitchFamily="2" charset="-78"/>
                      </a:endParaRPr>
                    </a:p>
                    <a:p>
                      <a:pPr marL="285750" indent="-285750" rtl="1">
                        <a:lnSpc>
                          <a:spcPct val="150000"/>
                        </a:lnSpc>
                        <a:buFont typeface="Wingdings" panose="05000000000000000000" pitchFamily="2" charset="2"/>
                        <a:buChar char="q"/>
                      </a:pPr>
                      <a:endParaRPr lang="en-US"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just" defTabSz="914400" rtl="1" eaLnBrk="1" latinLnBrk="0" hangingPunct="1"/>
                      <a:r>
                        <a:rPr lang="fa-IR" sz="2000" b="0" i="0" kern="1200" dirty="0">
                          <a:solidFill>
                            <a:schemeClr val="dk1"/>
                          </a:solidFill>
                          <a:effectLst/>
                          <a:latin typeface="+mn-lt"/>
                          <a:ea typeface="+mn-ea"/>
                          <a:cs typeface="B Nazanin" panose="00000400000000000000" pitchFamily="2" charset="-78"/>
                        </a:rPr>
                        <a:t> </a:t>
                      </a:r>
                      <a:r>
                        <a:rPr lang="fa-IR" sz="2000" b="1" kern="1200" dirty="0">
                          <a:solidFill>
                            <a:schemeClr val="lt1"/>
                          </a:solidFill>
                          <a:effectLst/>
                          <a:latin typeface="+mn-lt"/>
                          <a:ea typeface="+mn-ea"/>
                          <a:cs typeface="B Nazanin" panose="00000400000000000000" pitchFamily="2" charset="-78"/>
                        </a:rPr>
                        <a:t>بررسی علمی و کاربردی پیرامون قوانین، طرح ها و لوایح و سایر امور مرتبط</a:t>
                      </a:r>
                      <a:endParaRPr lang="en-US" sz="2000" b="1" kern="1200" dirty="0">
                        <a:solidFill>
                          <a:schemeClr val="lt1"/>
                        </a:solidFill>
                        <a:effectLst/>
                        <a:latin typeface="+mn-lt"/>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bl>
          </a:graphicData>
        </a:graphic>
      </p:graphicFrame>
    </p:spTree>
    <p:extLst>
      <p:ext uri="{BB962C8B-B14F-4D97-AF65-F5344CB8AC3E}">
        <p14:creationId xmlns:p14="http://schemas.microsoft.com/office/powerpoint/2010/main" val="1843144222"/>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سازمان انرژی اتمی ایران</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247389489"/>
              </p:ext>
            </p:extLst>
          </p:nvPr>
        </p:nvGraphicFramePr>
        <p:xfrm>
          <a:off x="261257" y="928915"/>
          <a:ext cx="10711543" cy="5575565"/>
        </p:xfrm>
        <a:graphic>
          <a:graphicData uri="http://schemas.openxmlformats.org/drawingml/2006/table">
            <a:tbl>
              <a:tblPr firstRow="1" bandRow="1">
                <a:tableStyleId>{5C22544A-7EE6-4342-B048-85BDC9FD1C3A}</a:tableStyleId>
              </a:tblPr>
              <a:tblGrid>
                <a:gridCol w="7417887">
                  <a:extLst>
                    <a:ext uri="{9D8B030D-6E8A-4147-A177-3AD203B41FA5}">
                      <a16:colId xmlns:a16="http://schemas.microsoft.com/office/drawing/2014/main" val="2158984607"/>
                    </a:ext>
                  </a:extLst>
                </a:gridCol>
                <a:gridCol w="3293656">
                  <a:extLst>
                    <a:ext uri="{9D8B030D-6E8A-4147-A177-3AD203B41FA5}">
                      <a16:colId xmlns:a16="http://schemas.microsoft.com/office/drawing/2014/main" val="969674980"/>
                    </a:ext>
                  </a:extLst>
                </a:gridCol>
              </a:tblGrid>
              <a:tr h="2673869">
                <a:tc>
                  <a:txBody>
                    <a:bodyPr/>
                    <a:lstStyle/>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600" b="1" kern="1200" dirty="0">
                          <a:solidFill>
                            <a:schemeClr val="tx1"/>
                          </a:solidFill>
                          <a:effectLst/>
                          <a:latin typeface="+mn-lt"/>
                          <a:ea typeface="+mn-ea"/>
                          <a:cs typeface="B Nazanin" panose="00000400000000000000" pitchFamily="2" charset="-78"/>
                        </a:rPr>
                        <a:t>اجرای کامل قانون اقدام راهبردی، افزایش ظرفیت و توسعه غنی‌سازی و ساخت، نصب و بهره‌برداری از ماشین‌های سانتریفیوژ </a:t>
                      </a:r>
                      <a:r>
                        <a:rPr lang="fa-IR" sz="1600" b="1" kern="1200" dirty="0">
                          <a:solidFill>
                            <a:schemeClr val="tx1"/>
                          </a:solidFill>
                          <a:effectLst/>
                          <a:latin typeface="+mn-lt"/>
                          <a:ea typeface="+mn-ea"/>
                          <a:cs typeface="B Nazanin" panose="00000400000000000000" pitchFamily="2" charset="-78"/>
                        </a:rPr>
                        <a:t> پیشرفته و تولید مواد/اورانیوم غنی شده با غنای ۶۰ درصد  با استفاده از این ماشین</a:t>
                      </a: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600" b="1" kern="1200" dirty="0">
                          <a:solidFill>
                            <a:schemeClr val="tx1"/>
                          </a:solidFill>
                          <a:effectLst/>
                          <a:latin typeface="+mn-lt"/>
                          <a:ea typeface="+mn-ea"/>
                          <a:cs typeface="B Nazanin" panose="00000400000000000000" pitchFamily="2" charset="-78"/>
                        </a:rPr>
                        <a:t>بومی سازی کامل ژئوفیزیک هوابرد برای اکتشافات اورنیوم وتریوم</a:t>
                      </a: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600" b="1" kern="1200" dirty="0">
                          <a:solidFill>
                            <a:schemeClr val="tx1"/>
                          </a:solidFill>
                          <a:effectLst/>
                          <a:latin typeface="+mn-lt"/>
                          <a:ea typeface="+mn-ea"/>
                          <a:cs typeface="B Nazanin" panose="00000400000000000000" pitchFamily="2" charset="-78"/>
                        </a:rPr>
                        <a:t>احداث ۱۰ هزار مگاوات نیروگاه برق در نقاط ساحلی کشور</a:t>
                      </a:r>
                    </a:p>
                    <a:p>
                      <a:pPr marL="285750" indent="-285750" algn="just" rtl="1">
                        <a:buFont typeface="Wingdings" panose="05000000000000000000" pitchFamily="2" charset="2"/>
                        <a:buChar char="q"/>
                      </a:pPr>
                      <a:r>
                        <a:rPr lang="ar-SA" sz="1600" b="1" kern="1200" dirty="0">
                          <a:solidFill>
                            <a:schemeClr val="tx1"/>
                          </a:solidFill>
                          <a:effectLst/>
                          <a:latin typeface="+mn-lt"/>
                          <a:ea typeface="+mn-ea"/>
                          <a:cs typeface="B Nazanin" panose="00000400000000000000" pitchFamily="2" charset="-78"/>
                        </a:rPr>
                        <a:t>تولید نسل جدید سوخت های راکتورهای تحقیقاتی نوع سیلیسایدی برای بهبود عملکرد </a:t>
                      </a:r>
                      <a:endParaRPr lang="fa-IR" sz="16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b="1" kern="1200" dirty="0">
                          <a:solidFill>
                            <a:schemeClr val="tx1"/>
                          </a:solidFill>
                          <a:effectLst/>
                          <a:latin typeface="+mn-lt"/>
                          <a:ea typeface="+mn-ea"/>
                          <a:cs typeface="B Nazanin" panose="00000400000000000000" pitchFamily="2" charset="-78"/>
                        </a:rPr>
                        <a:t>تولید رادیوداروهای جدید و بدیع در تشخیص و درمان بیماری­ها</a:t>
                      </a:r>
                      <a:endParaRPr lang="fa-IR"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ar-SA" sz="2000" b="1" kern="1200" dirty="0">
                          <a:solidFill>
                            <a:schemeClr val="bg1"/>
                          </a:solidFill>
                          <a:latin typeface="Lalezar" panose="00000500000000000000" pitchFamily="50" charset="-78"/>
                          <a:ea typeface="+mn-ea"/>
                          <a:cs typeface="B Nazanin" panose="00000400000000000000" pitchFamily="2" charset="-78"/>
                        </a:rPr>
                        <a:t>تقویت دیپلماسی عمومی سازمان</a:t>
                      </a:r>
                      <a:r>
                        <a:rPr lang="fa-IR" sz="2000" b="1" kern="1200" dirty="0">
                          <a:solidFill>
                            <a:schemeClr val="bg1"/>
                          </a:solidFill>
                          <a:latin typeface="Lalezar" panose="00000500000000000000" pitchFamily="50" charset="-78"/>
                          <a:ea typeface="+mn-ea"/>
                          <a:cs typeface="B Nazanin" panose="00000400000000000000" pitchFamily="2" charset="-78"/>
                        </a:rPr>
                        <a:t>، توسعه</a:t>
                      </a:r>
                      <a:r>
                        <a:rPr lang="fa-IR" sz="2000" b="1" kern="1200" baseline="0" dirty="0">
                          <a:solidFill>
                            <a:schemeClr val="bg1"/>
                          </a:solidFill>
                          <a:latin typeface="Lalezar" panose="00000500000000000000" pitchFamily="50" charset="-78"/>
                          <a:ea typeface="+mn-ea"/>
                          <a:cs typeface="B Nazanin" panose="00000400000000000000" pitchFamily="2" charset="-78"/>
                        </a:rPr>
                        <a:t> </a:t>
                      </a:r>
                      <a:r>
                        <a:rPr lang="ar-SA" sz="2000" b="1" kern="1200" dirty="0">
                          <a:solidFill>
                            <a:schemeClr val="bg1"/>
                          </a:solidFill>
                          <a:latin typeface="Lalezar" panose="00000500000000000000" pitchFamily="50" charset="-78"/>
                          <a:ea typeface="+mn-ea"/>
                          <a:cs typeface="B Nazanin" panose="00000400000000000000" pitchFamily="2" charset="-78"/>
                        </a:rPr>
                        <a:t>دستاوردهای هسته­ای</a:t>
                      </a:r>
                      <a:r>
                        <a:rPr lang="fa-IR" sz="2000" b="1" kern="1200" dirty="0">
                          <a:solidFill>
                            <a:schemeClr val="bg1"/>
                          </a:solidFill>
                          <a:latin typeface="Lalezar" panose="00000500000000000000" pitchFamily="50" charset="-78"/>
                          <a:ea typeface="+mn-ea"/>
                          <a:cs typeface="B Nazanin" panose="00000400000000000000" pitchFamily="2" charset="-78"/>
                        </a:rPr>
                        <a:t>، افزایش </a:t>
                      </a:r>
                      <a:r>
                        <a:rPr lang="ar-SA" sz="2000" b="1" kern="1200" dirty="0">
                          <a:solidFill>
                            <a:schemeClr val="bg1"/>
                          </a:solidFill>
                          <a:latin typeface="Lalezar" panose="00000500000000000000" pitchFamily="50" charset="-78"/>
                          <a:ea typeface="+mn-ea"/>
                          <a:cs typeface="B Nazanin" panose="00000400000000000000" pitchFamily="2" charset="-78"/>
                        </a:rPr>
                        <a:t>اقتدار ملی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0" marR="0" lvl="0" indent="0" algn="just" defTabSz="914400" rtl="1" eaLnBrk="1" fontAlgn="auto" latinLnBrk="0" hangingPunct="1">
                        <a:lnSpc>
                          <a:spcPct val="115000"/>
                        </a:lnSpc>
                        <a:spcBef>
                          <a:spcPts val="0"/>
                        </a:spcBef>
                        <a:spcAft>
                          <a:spcPts val="0"/>
                        </a:spcAft>
                        <a:buClrTx/>
                        <a:buSzTx/>
                        <a:buFont typeface="Wingdings" panose="05000000000000000000" pitchFamily="2" charset="2"/>
                        <a:buNone/>
                        <a:tabLst/>
                        <a:defRPr/>
                      </a:pPr>
                      <a:r>
                        <a:rPr lang="fa-IR" sz="1600" b="1" kern="1200" dirty="0">
                          <a:solidFill>
                            <a:schemeClr val="tx1"/>
                          </a:solidFill>
                          <a:effectLst/>
                          <a:latin typeface="+mn-lt"/>
                          <a:ea typeface="+mn-ea"/>
                          <a:cs typeface="B Nazanin" panose="00000400000000000000" pitchFamily="2" charset="-78"/>
                        </a:rPr>
                        <a:t>سلامت محور: تولید کیت های غربالگری خون نوزادان برای نخستین بار در کشور، تولید نسل جدید رادیور داروهای درمانی سرطانی،  تولید انواع چشمه های بسته های حجمی در بخش رادیودارویی برای نخستین بار در کشور و ساخت اولین دستگاه پرتودهی فراورده های خونی برای نخستین بار در کشور</a:t>
                      </a:r>
                    </a:p>
                    <a:p>
                      <a:pPr marL="0" marR="0" lvl="0" indent="0" algn="r" defTabSz="914400" rtl="1" eaLnBrk="1" fontAlgn="auto" latinLnBrk="0" hangingPunct="1">
                        <a:lnSpc>
                          <a:spcPct val="115000"/>
                        </a:lnSpc>
                        <a:spcBef>
                          <a:spcPts val="0"/>
                        </a:spcBef>
                        <a:spcAft>
                          <a:spcPts val="0"/>
                        </a:spcAft>
                        <a:buClrTx/>
                        <a:buSzTx/>
                        <a:buFont typeface="Wingdings" panose="05000000000000000000" pitchFamily="2" charset="2"/>
                        <a:buNone/>
                        <a:tabLst/>
                        <a:defRPr/>
                      </a:pPr>
                      <a:r>
                        <a:rPr lang="fa-IR" sz="1600" b="1" kern="1200" dirty="0">
                          <a:solidFill>
                            <a:schemeClr val="tx1"/>
                          </a:solidFill>
                          <a:effectLst/>
                          <a:latin typeface="+mn-lt"/>
                          <a:ea typeface="+mn-ea"/>
                          <a:cs typeface="B Nazanin" panose="00000400000000000000" pitchFamily="2" charset="-78"/>
                        </a:rPr>
                        <a:t>انرژی: تولید کیک زرد طبیعی (از ۳۶ تن به  ۸۲ تن)، برق تولیدی از ۴.۳ میلیارد کیلووات ساعت به ۶.۵میلیارد کیلووات ساعت ، تولید انبوه ماشین های سانتریفیوژ و ساخت راکتورهای کوچک تحقیقاتی توان  متوسط و پیشرفته هسته ای</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جهش تولیدات دانش بنیان سازمان</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712327080"/>
                  </a:ext>
                </a:extLst>
              </a:tr>
              <a:tr h="0">
                <a:tc>
                  <a:txBody>
                    <a:bodyPr/>
                    <a:lstStyle/>
                    <a:p>
                      <a:pPr marL="285750" indent="-285750" rtl="1">
                        <a:buFont typeface="Wingdings" panose="05000000000000000000" pitchFamily="2" charset="2"/>
                        <a:buChar char="ü"/>
                      </a:pPr>
                      <a:r>
                        <a:rPr lang="ar-SA" sz="1600" b="1" kern="1200" dirty="0">
                          <a:solidFill>
                            <a:schemeClr val="dk1"/>
                          </a:solidFill>
                          <a:effectLst/>
                          <a:latin typeface="+mn-lt"/>
                          <a:ea typeface="+mn-ea"/>
                          <a:cs typeface="B Nazanin" panose="00000400000000000000" pitchFamily="2" charset="-78"/>
                        </a:rPr>
                        <a:t>بازنگری در ساختار امنیتی سازمان در جهت کاهش تهدیدات ناشی از عملیات خرابکارانه دشمن با استقرار نظام یکپارچه حفاظت و امنیت</a:t>
                      </a:r>
                      <a:endParaRPr lang="en-US" sz="1600" b="1" kern="1200" dirty="0">
                        <a:solidFill>
                          <a:schemeClr val="dk1"/>
                        </a:solidFill>
                        <a:effectLst/>
                        <a:latin typeface="+mn-lt"/>
                        <a:ea typeface="+mn-ea"/>
                        <a:cs typeface="B Nazanin" panose="00000400000000000000" pitchFamily="2" charset="-78"/>
                      </a:endParaRPr>
                    </a:p>
                    <a:p>
                      <a:pPr marL="285750" indent="-285750" rtl="1">
                        <a:buFont typeface="Wingdings" panose="05000000000000000000" pitchFamily="2" charset="2"/>
                        <a:buChar char="ü"/>
                      </a:pPr>
                      <a:r>
                        <a:rPr lang="ar-SA" sz="1600" b="1" kern="1200" dirty="0">
                          <a:solidFill>
                            <a:schemeClr val="dk1"/>
                          </a:solidFill>
                          <a:effectLst/>
                          <a:latin typeface="+mn-lt"/>
                          <a:ea typeface="+mn-ea"/>
                          <a:cs typeface="B Nazanin" panose="00000400000000000000" pitchFamily="2" charset="-78"/>
                        </a:rPr>
                        <a:t>توسعه و گسترش ایجاد سازه‌های امن</a:t>
                      </a:r>
                      <a:endParaRPr lang="en-US" sz="1600" b="1" kern="1200" dirty="0">
                        <a:solidFill>
                          <a:schemeClr val="dk1"/>
                        </a:solidFill>
                        <a:effectLst/>
                        <a:latin typeface="+mn-lt"/>
                        <a:ea typeface="+mn-ea"/>
                        <a:cs typeface="B Nazanin" panose="00000400000000000000" pitchFamily="2" charset="-78"/>
                      </a:endParaRPr>
                    </a:p>
                    <a:p>
                      <a:pPr marL="285750" indent="-285750">
                        <a:buFont typeface="Wingdings" panose="05000000000000000000" pitchFamily="2" charset="2"/>
                        <a:buChar char="ü"/>
                      </a:pPr>
                      <a:r>
                        <a:rPr lang="ar-SA" sz="1600" b="1" kern="1200" dirty="0">
                          <a:solidFill>
                            <a:schemeClr val="dk1"/>
                          </a:solidFill>
                          <a:effectLst/>
                          <a:latin typeface="+mn-lt"/>
                          <a:ea typeface="+mn-ea"/>
                          <a:cs typeface="B Nazanin" panose="00000400000000000000" pitchFamily="2" charset="-78"/>
                        </a:rPr>
                        <a:t>پاسخ به اقدامات جهت­گیرانه و غیرواقعی آژانس در قالب کاهش همکاری­های داوطلبانه با قطع دوربین­های فراپادمانی</a:t>
                      </a: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ar-SA" sz="2000" b="1" kern="1200" dirty="0">
                          <a:solidFill>
                            <a:schemeClr val="bg1"/>
                          </a:solidFill>
                          <a:latin typeface="Lalezar" panose="00000500000000000000" pitchFamily="50" charset="-78"/>
                          <a:ea typeface="+mn-ea"/>
                          <a:cs typeface="B Nazanin" panose="00000400000000000000" pitchFamily="2" charset="-78"/>
                        </a:rPr>
                        <a:t>تقویتِ توان امنیتی سازمان در مقابله با اقدامات خصمانه دشمن</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bl>
          </a:graphicData>
        </a:graphic>
      </p:graphicFrame>
    </p:spTree>
    <p:extLst>
      <p:ext uri="{BB962C8B-B14F-4D97-AF65-F5344CB8AC3E}">
        <p14:creationId xmlns:p14="http://schemas.microsoft.com/office/powerpoint/2010/main" val="3236347853"/>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ورزش و جوانان</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941924353"/>
              </p:ext>
            </p:extLst>
          </p:nvPr>
        </p:nvGraphicFramePr>
        <p:xfrm>
          <a:off x="145143" y="914592"/>
          <a:ext cx="10885714" cy="5463540"/>
        </p:xfrm>
        <a:graphic>
          <a:graphicData uri="http://schemas.openxmlformats.org/drawingml/2006/table">
            <a:tbl>
              <a:tblPr firstRow="1" bandRow="1">
                <a:tableStyleId>{5C22544A-7EE6-4342-B048-85BDC9FD1C3A}</a:tableStyleId>
              </a:tblPr>
              <a:tblGrid>
                <a:gridCol w="7881257">
                  <a:extLst>
                    <a:ext uri="{9D8B030D-6E8A-4147-A177-3AD203B41FA5}">
                      <a16:colId xmlns:a16="http://schemas.microsoft.com/office/drawing/2014/main" val="2158984607"/>
                    </a:ext>
                  </a:extLst>
                </a:gridCol>
                <a:gridCol w="3004457">
                  <a:extLst>
                    <a:ext uri="{9D8B030D-6E8A-4147-A177-3AD203B41FA5}">
                      <a16:colId xmlns:a16="http://schemas.microsoft.com/office/drawing/2014/main" val="969674980"/>
                    </a:ext>
                  </a:extLst>
                </a:gridCol>
              </a:tblGrid>
              <a:tr h="1227819">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برگزاری بزرگترین مسابقه ورزشی کشور تحت عنوان «جام پرچم»(مسابقات مینی فوتبال روستاییان و عشایر سراسر کشور)</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اجرای طرحهای ملی</a:t>
                      </a:r>
                      <a:r>
                        <a:rPr lang="en-US" sz="1800" b="1" kern="1200" dirty="0">
                          <a:solidFill>
                            <a:schemeClr val="tx1"/>
                          </a:solidFill>
                          <a:effectLst/>
                          <a:latin typeface="+mn-lt"/>
                          <a:ea typeface="+mn-ea"/>
                          <a:cs typeface="B Nazanin" panose="00000400000000000000" pitchFamily="2" charset="-78"/>
                        </a:rPr>
                        <a:t> " </a:t>
                      </a:r>
                      <a:r>
                        <a:rPr lang="fa-IR" sz="1800" b="1" kern="1200" dirty="0">
                          <a:solidFill>
                            <a:schemeClr val="tx1"/>
                          </a:solidFill>
                          <a:effectLst/>
                          <a:latin typeface="+mn-lt"/>
                          <a:ea typeface="+mn-ea"/>
                          <a:cs typeface="B Nazanin" panose="00000400000000000000" pitchFamily="2" charset="-78"/>
                        </a:rPr>
                        <a:t>سنجش قامت و حرکت ویژه زنان و دختران روستایی</a:t>
                      </a:r>
                      <a:r>
                        <a:rPr lang="en-US" sz="1800" b="1" kern="1200" dirty="0">
                          <a:solidFill>
                            <a:schemeClr val="tx1"/>
                          </a:solidFill>
                          <a:effectLst/>
                          <a:latin typeface="+mn-lt"/>
                          <a:ea typeface="+mn-ea"/>
                          <a:cs typeface="B Nazanin" panose="00000400000000000000" pitchFamily="2" charset="-78"/>
                        </a:rPr>
                        <a:t>"</a:t>
                      </a:r>
                      <a:endParaRPr lang="fa-IR" sz="18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برگزاری رویدادهای هفتگی ورزشی، جوانان و فرهنگی در استانها</a:t>
                      </a:r>
                    </a:p>
                    <a:p>
                      <a:pPr marL="285750" indent="-285750" rtl="1">
                        <a:buFont typeface="Wingdings" panose="05000000000000000000" pitchFamily="2" charset="2"/>
                        <a:buChar char="v"/>
                      </a:pPr>
                      <a:endParaRPr lang="en-US"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400" b="1" kern="1200" dirty="0">
                          <a:solidFill>
                            <a:schemeClr val="bg1"/>
                          </a:solidFill>
                          <a:latin typeface="Lalezar" panose="00000500000000000000" pitchFamily="50" charset="-78"/>
                          <a:ea typeface="+mn-ea"/>
                          <a:cs typeface="B Nazanin" panose="00000400000000000000" pitchFamily="2" charset="-78"/>
                        </a:rPr>
                        <a:t>توسعه ورزش همگانی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indent="-285750" rtl="1">
                        <a:buFont typeface="Wingdings" panose="05000000000000000000" pitchFamily="2" charset="2"/>
                        <a:buChar char="Ø"/>
                      </a:pPr>
                      <a:r>
                        <a:rPr lang="fa-IR" sz="1800" b="1" kern="1200" dirty="0">
                          <a:solidFill>
                            <a:schemeClr val="tx1"/>
                          </a:solidFill>
                          <a:effectLst/>
                          <a:latin typeface="+mn-lt"/>
                          <a:ea typeface="+mn-ea"/>
                          <a:cs typeface="B Nazanin" panose="00000400000000000000" pitchFamily="2" charset="-78"/>
                        </a:rPr>
                        <a:t>عنوان سومی کاروان ورزشی ایران در المپیک ناشنوایان با کسب ۱۴ مدال  طلا، ۱۲نقره و ۱۴ برنز برای نخستین بار</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a-IR" sz="1800" b="1" kern="1200" dirty="0">
                          <a:solidFill>
                            <a:schemeClr val="tx1"/>
                          </a:solidFill>
                          <a:effectLst/>
                          <a:latin typeface="+mn-lt"/>
                          <a:ea typeface="+mn-ea"/>
                          <a:cs typeface="B Nazanin" panose="00000400000000000000" pitchFamily="2" charset="-78"/>
                        </a:rPr>
                        <a:t>کسب مدال در رقابتهای بین المللی، آسیایی و جهانی مجموعاً ۱۱۹۰ مدال طلا، نقره و برنز</a:t>
                      </a:r>
                    </a:p>
                    <a:p>
                      <a:pPr marL="285750" indent="-285750" rtl="1">
                        <a:buFont typeface="Wingdings" panose="05000000000000000000" pitchFamily="2" charset="2"/>
                        <a:buChar char="Ø"/>
                      </a:pPr>
                      <a:r>
                        <a:rPr lang="fa-IR" sz="1800" b="1" kern="1200" dirty="0">
                          <a:solidFill>
                            <a:schemeClr val="tx1"/>
                          </a:solidFill>
                          <a:effectLst/>
                          <a:latin typeface="+mn-lt"/>
                          <a:ea typeface="+mn-ea"/>
                          <a:cs typeface="B Nazanin" panose="00000400000000000000" pitchFamily="2" charset="-78"/>
                        </a:rPr>
                        <a:t>کسب مقام قهرمانی بانوان تکواندو در مسابقات قهرمانی آسیا با کسب ۳ طلا ۳ نقره و ۱ برنز برای نخستین بار</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400" b="1" kern="1200" dirty="0">
                          <a:solidFill>
                            <a:schemeClr val="bg1"/>
                          </a:solidFill>
                          <a:latin typeface="Lalezar" panose="00000500000000000000" pitchFamily="50" charset="-78"/>
                          <a:ea typeface="+mn-ea"/>
                          <a:cs typeface="B Nazanin" panose="00000400000000000000" pitchFamily="2" charset="-78"/>
                        </a:rPr>
                        <a:t>توسعه بُعد قهرمانی و</a:t>
                      </a:r>
                      <a:r>
                        <a:rPr lang="fa-IR" sz="2400" b="1" kern="1200" baseline="0" dirty="0">
                          <a:solidFill>
                            <a:schemeClr val="bg1"/>
                          </a:solidFill>
                          <a:latin typeface="Lalezar" panose="00000500000000000000" pitchFamily="50" charset="-78"/>
                          <a:ea typeface="+mn-ea"/>
                          <a:cs typeface="B Nazanin" panose="00000400000000000000" pitchFamily="2" charset="-78"/>
                        </a:rPr>
                        <a:t> </a:t>
                      </a:r>
                      <a:r>
                        <a:rPr lang="fa-IR" sz="2400" b="1" kern="1200" dirty="0">
                          <a:solidFill>
                            <a:schemeClr val="bg1"/>
                          </a:solidFill>
                          <a:latin typeface="Lalezar" panose="00000500000000000000" pitchFamily="50" charset="-78"/>
                          <a:ea typeface="+mn-ea"/>
                          <a:cs typeface="B Nazanin" panose="00000400000000000000" pitchFamily="2" charset="-78"/>
                        </a:rPr>
                        <a:t>مدال‌آوری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بهره­گیری از ظرفیت های بالقوه بخش ورزش به منظور ایجاد اشتغال جوانان</a:t>
                      </a:r>
                    </a:p>
                    <a:p>
                      <a:pPr marL="28575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راه اندازی و بهره­برداری از مراکز نوآوری و شتابدهی جوانان با همکاری جهاد دانشگاهی</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تهیه و تدوین سند اشتغال وزارت ورزش و جوانان</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271082">
                <a:tc>
                  <a:txBody>
                    <a:bodyPr/>
                    <a:lstStyle/>
                    <a:p>
                      <a:pPr marL="0" marR="0" lvl="0" indent="0" algn="justLow" defTabSz="914400" rtl="1" eaLnBrk="1" fontAlgn="auto" latinLnBrk="0" hangingPunct="1">
                        <a:lnSpc>
                          <a:spcPct val="115000"/>
                        </a:lnSpc>
                        <a:spcBef>
                          <a:spcPts val="0"/>
                        </a:spcBef>
                        <a:spcAft>
                          <a:spcPts val="0"/>
                        </a:spcAft>
                        <a:buClrTx/>
                        <a:buSzTx/>
                        <a:buFont typeface="Wingdings" panose="05000000000000000000" pitchFamily="2" charset="2"/>
                        <a:buNone/>
                        <a:tabLst/>
                        <a:defRPr/>
                      </a:pPr>
                      <a:r>
                        <a:rPr lang="fa-IR" sz="1800" b="1" kern="1200" dirty="0">
                          <a:solidFill>
                            <a:schemeClr val="tx1"/>
                          </a:solidFill>
                          <a:effectLst/>
                          <a:latin typeface="+mn-lt"/>
                          <a:ea typeface="+mn-ea"/>
                          <a:cs typeface="B Nazanin" panose="00000400000000000000" pitchFamily="2" charset="-78"/>
                        </a:rPr>
                        <a:t>استقرار سامانه قراردادهای ورزشی فدراسیون­ها و ثبت قراردادهای ورزشکاران، مربیان و متخصصین حوزه ورزش در سامانه</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400" b="1" kern="1200" dirty="0">
                          <a:solidFill>
                            <a:schemeClr val="bg1"/>
                          </a:solidFill>
                          <a:latin typeface="Lalezar" panose="00000500000000000000" pitchFamily="50" charset="-78"/>
                          <a:ea typeface="+mn-ea"/>
                          <a:cs typeface="B Nazanin" panose="00000400000000000000" pitchFamily="2" charset="-78"/>
                        </a:rPr>
                        <a:t>شفافیت عملکرد حوزه ورزش بخصوص در بخش مالی</a:t>
                      </a:r>
                    </a:p>
                    <a:p>
                      <a:pPr marL="0" marR="0" indent="0" algn="ctr" defTabSz="914400" rtl="1" eaLnBrk="1" latinLnBrk="0" hangingPunct="1">
                        <a:lnSpc>
                          <a:spcPct val="115000"/>
                        </a:lnSpc>
                        <a:spcBef>
                          <a:spcPts val="0"/>
                        </a:spcBef>
                        <a:spcAft>
                          <a:spcPts val="0"/>
                        </a:spcAft>
                        <a:buFontTx/>
                        <a:buNone/>
                      </a:pP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605438264"/>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تعاون،کار و رفاه اجتماعی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4076351662"/>
              </p:ext>
            </p:extLst>
          </p:nvPr>
        </p:nvGraphicFramePr>
        <p:xfrm>
          <a:off x="101600" y="943621"/>
          <a:ext cx="10901944" cy="5492496"/>
        </p:xfrm>
        <a:graphic>
          <a:graphicData uri="http://schemas.openxmlformats.org/drawingml/2006/table">
            <a:tbl>
              <a:tblPr firstRow="1" bandRow="1">
                <a:tableStyleId>{5C22544A-7EE6-4342-B048-85BDC9FD1C3A}</a:tableStyleId>
              </a:tblPr>
              <a:tblGrid>
                <a:gridCol w="9317660">
                  <a:extLst>
                    <a:ext uri="{9D8B030D-6E8A-4147-A177-3AD203B41FA5}">
                      <a16:colId xmlns:a16="http://schemas.microsoft.com/office/drawing/2014/main" val="2158984607"/>
                    </a:ext>
                  </a:extLst>
                </a:gridCol>
                <a:gridCol w="1584284">
                  <a:extLst>
                    <a:ext uri="{9D8B030D-6E8A-4147-A177-3AD203B41FA5}">
                      <a16:colId xmlns:a16="http://schemas.microsoft.com/office/drawing/2014/main" val="969674980"/>
                    </a:ext>
                  </a:extLst>
                </a:gridCol>
              </a:tblGrid>
              <a:tr h="1104780">
                <a:tc>
                  <a:txBody>
                    <a:bodyPr/>
                    <a:lstStyle/>
                    <a:p>
                      <a:pPr marL="0" marR="0" lvl="0" indent="-285750" algn="r"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fa-IR" sz="1600" b="1" kern="1200" dirty="0">
                          <a:solidFill>
                            <a:schemeClr val="dk1"/>
                          </a:solidFill>
                          <a:effectLst/>
                          <a:latin typeface="+mn-lt"/>
                          <a:ea typeface="+mn-ea"/>
                          <a:cs typeface="B Nazanin" panose="00000400000000000000" pitchFamily="2" charset="-78"/>
                        </a:rPr>
                        <a:t>رشد 57 درصدی حداقل دستمزد مصوب شورای عالی کار  در سال ۱۴۰۱  برای نخستین بار</a:t>
                      </a:r>
                    </a:p>
                    <a:p>
                      <a:pPr marL="285750" indent="-285750" algn="r" defTabSz="914400" rtl="1" eaLnBrk="1" latinLnBrk="0" hangingPunct="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گسترش چتر حمایتی بیمه بیکاری با تأمین حداقل معاش</a:t>
                      </a:r>
                      <a:r>
                        <a:rPr lang="fa-IR" sz="1600" b="1" kern="1200" baseline="0" dirty="0">
                          <a:solidFill>
                            <a:schemeClr val="dk1"/>
                          </a:solidFill>
                          <a:effectLst/>
                          <a:latin typeface="+mn-lt"/>
                          <a:ea typeface="+mn-ea"/>
                          <a:cs typeface="B Nazanin" panose="00000400000000000000" pitchFamily="2" charset="-78"/>
                        </a:rPr>
                        <a:t> 963ر210 </a:t>
                      </a:r>
                      <a:r>
                        <a:rPr lang="fa-IR" sz="1600" b="1" kern="1200" dirty="0">
                          <a:solidFill>
                            <a:schemeClr val="dk1"/>
                          </a:solidFill>
                          <a:effectLst/>
                          <a:latin typeface="+mn-lt"/>
                          <a:ea typeface="+mn-ea"/>
                          <a:cs typeface="B Nazanin" panose="00000400000000000000" pitchFamily="2" charset="-78"/>
                        </a:rPr>
                        <a:t>نفر از بیکاران غیر ارادی مشمول قانون کار  </a:t>
                      </a:r>
                    </a:p>
                    <a:p>
                      <a:pPr marL="285750" indent="-285750" algn="r" defTabSz="914400" rtl="1" eaLnBrk="1" latinLnBrk="0" hangingPunct="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شناسایی و حمایت از حیات اقتصادی بنگاه های  مشکل دار  (۸۶۷ بنگاه شناسایی و حمایت 457ر94نفر از کارگران )</a:t>
                      </a:r>
                    </a:p>
                    <a:p>
                      <a:pPr marL="285750" indent="-285750" algn="r" defTabSz="914400" rtl="1" eaLnBrk="1" latinLnBrk="0" hangingPunct="1">
                        <a:buFont typeface="Wingdings" panose="05000000000000000000" pitchFamily="2" charset="2"/>
                        <a:buChar char="v"/>
                      </a:pPr>
                      <a:r>
                        <a:rPr lang="ar-SA" sz="1600" b="1" kern="1200" dirty="0">
                          <a:solidFill>
                            <a:schemeClr val="dk1"/>
                          </a:solidFill>
                          <a:effectLst/>
                          <a:latin typeface="+mn-lt"/>
                          <a:ea typeface="+mn-ea"/>
                          <a:cs typeface="B Nazanin" panose="00000400000000000000" pitchFamily="2" charset="-78"/>
                        </a:rPr>
                        <a:t>اعطای تسهیلات به متقاضیان راه اندازی کسب و کار در مناطق روستایی و عشایری</a:t>
                      </a:r>
                      <a:r>
                        <a:rPr lang="fa-IR" sz="1600" b="1" kern="1200" dirty="0">
                          <a:solidFill>
                            <a:schemeClr val="dk1"/>
                          </a:solidFill>
                          <a:effectLst/>
                          <a:latin typeface="+mn-lt"/>
                          <a:ea typeface="+mn-ea"/>
                          <a:cs typeface="B Nazanin" panose="00000400000000000000" pitchFamily="2" charset="-78"/>
                        </a:rPr>
                        <a:t> (</a:t>
                      </a:r>
                      <a:r>
                        <a:rPr lang="ar-SA" sz="1600" b="1" kern="1200" dirty="0">
                          <a:solidFill>
                            <a:schemeClr val="dk1"/>
                          </a:solidFill>
                          <a:effectLst/>
                          <a:latin typeface="+mn-lt"/>
                          <a:ea typeface="+mn-ea"/>
                          <a:cs typeface="B Nazanin" panose="00000400000000000000" pitchFamily="2" charset="-78"/>
                        </a:rPr>
                        <a:t>پرداخت مبلغ </a:t>
                      </a:r>
                      <a:r>
                        <a:rPr lang="fa-IR" sz="1600" b="1" kern="1200" dirty="0">
                          <a:solidFill>
                            <a:schemeClr val="dk1"/>
                          </a:solidFill>
                          <a:effectLst/>
                          <a:latin typeface="+mn-lt"/>
                          <a:ea typeface="+mn-ea"/>
                          <a:cs typeface="B Nazanin" panose="00000400000000000000" pitchFamily="2" charset="-78"/>
                        </a:rPr>
                        <a:t>۱۴۸</a:t>
                      </a:r>
                      <a:r>
                        <a:rPr lang="ar-SA" sz="1600" b="1" kern="1200" dirty="0">
                          <a:solidFill>
                            <a:schemeClr val="dk1"/>
                          </a:solidFill>
                          <a:effectLst/>
                          <a:latin typeface="+mn-lt"/>
                          <a:ea typeface="+mn-ea"/>
                          <a:cs typeface="B Nazanin" panose="00000400000000000000" pitchFamily="2" charset="-78"/>
                        </a:rPr>
                        <a:t> هزار میلیارد ریال تسهیلات به بیش از </a:t>
                      </a:r>
                      <a:r>
                        <a:rPr lang="fa-IR" sz="1600" b="1" kern="1200" dirty="0">
                          <a:solidFill>
                            <a:schemeClr val="dk1"/>
                          </a:solidFill>
                          <a:effectLst/>
                          <a:latin typeface="+mn-lt"/>
                          <a:ea typeface="+mn-ea"/>
                          <a:cs typeface="B Nazanin" panose="00000400000000000000" pitchFamily="2" charset="-78"/>
                        </a:rPr>
                        <a:t>۱۵۳</a:t>
                      </a:r>
                      <a:r>
                        <a:rPr lang="ar-SA" sz="1600" b="1" kern="1200" dirty="0">
                          <a:solidFill>
                            <a:schemeClr val="dk1"/>
                          </a:solidFill>
                          <a:effectLst/>
                          <a:latin typeface="+mn-lt"/>
                          <a:ea typeface="+mn-ea"/>
                          <a:cs typeface="B Nazanin" panose="00000400000000000000" pitchFamily="2" charset="-78"/>
                        </a:rPr>
                        <a:t> هزار طرح کسب و کار </a:t>
                      </a:r>
                      <a:r>
                        <a:rPr lang="fa-IR" sz="1600" b="1" kern="1200" dirty="0">
                          <a:solidFill>
                            <a:schemeClr val="dk1"/>
                          </a:solidFill>
                          <a:effectLst/>
                          <a:latin typeface="+mn-lt"/>
                          <a:ea typeface="+mn-ea"/>
                          <a:cs typeface="B Nazanin" panose="00000400000000000000" pitchFamily="2" charset="-78"/>
                        </a:rPr>
                        <a:t>)</a:t>
                      </a:r>
                    </a:p>
                    <a:p>
                      <a:pPr marL="285750" indent="-285750" algn="r" defTabSz="914400" rtl="1" eaLnBrk="1" latinLnBrk="0" hangingPunct="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پرد</a:t>
                      </a:r>
                      <a:r>
                        <a:rPr lang="ar-SA" sz="1600" b="1" kern="1200" dirty="0">
                          <a:solidFill>
                            <a:schemeClr val="dk1"/>
                          </a:solidFill>
                          <a:effectLst/>
                          <a:latin typeface="+mn-lt"/>
                          <a:ea typeface="+mn-ea"/>
                          <a:cs typeface="B Nazanin" panose="00000400000000000000" pitchFamily="2" charset="-78"/>
                        </a:rPr>
                        <a:t>اخت تسهیلات به متقاضیان مشاغل خانگی </a:t>
                      </a:r>
                      <a:r>
                        <a:rPr lang="fa-IR" sz="1600" b="1" kern="1200" dirty="0">
                          <a:solidFill>
                            <a:schemeClr val="dk1"/>
                          </a:solidFill>
                          <a:effectLst/>
                          <a:latin typeface="+mn-lt"/>
                          <a:ea typeface="+mn-ea"/>
                          <a:cs typeface="B Nazanin" panose="00000400000000000000" pitchFamily="2" charset="-78"/>
                        </a:rPr>
                        <a:t>(</a:t>
                      </a:r>
                      <a:r>
                        <a:rPr lang="ar-SA" sz="1600" b="1" kern="1200" dirty="0">
                          <a:solidFill>
                            <a:schemeClr val="dk1"/>
                          </a:solidFill>
                          <a:effectLst/>
                          <a:latin typeface="+mn-lt"/>
                          <a:ea typeface="+mn-ea"/>
                          <a:cs typeface="B Nazanin" panose="00000400000000000000" pitchFamily="2" charset="-78"/>
                        </a:rPr>
                        <a:t>تعداد دریافت کنندگان تسهیلات</a:t>
                      </a:r>
                      <a:r>
                        <a:rPr lang="fa-IR" sz="1600" b="1" kern="1200" dirty="0">
                          <a:solidFill>
                            <a:schemeClr val="dk1"/>
                          </a:solidFill>
                          <a:effectLst/>
                          <a:latin typeface="+mn-lt"/>
                          <a:ea typeface="+mn-ea"/>
                          <a:cs typeface="B Nazanin" panose="00000400000000000000" pitchFamily="2" charset="-78"/>
                        </a:rPr>
                        <a:t> به بیش از  ۴۰</a:t>
                      </a:r>
                      <a:r>
                        <a:rPr lang="ar-SA" sz="1600" b="1" kern="1200" dirty="0">
                          <a:solidFill>
                            <a:schemeClr val="dk1"/>
                          </a:solidFill>
                          <a:effectLst/>
                          <a:latin typeface="+mn-lt"/>
                          <a:ea typeface="+mn-ea"/>
                          <a:cs typeface="B Nazanin" panose="00000400000000000000" pitchFamily="2" charset="-78"/>
                        </a:rPr>
                        <a:t>  هزار نفر</a:t>
                      </a:r>
                      <a:r>
                        <a:rPr lang="fa-IR" sz="1600" b="1" kern="1200" dirty="0">
                          <a:solidFill>
                            <a:schemeClr val="dk1"/>
                          </a:solidFill>
                          <a:effectLst/>
                          <a:latin typeface="+mn-lt"/>
                          <a:ea typeface="+mn-ea"/>
                          <a:cs typeface="B Nazanin" panose="00000400000000000000" pitchFamily="2" charset="-78"/>
                        </a:rPr>
                        <a:t>)</a:t>
                      </a:r>
                    </a:p>
                    <a:p>
                      <a:pPr marL="285750" indent="-285750" algn="r" defTabSz="914400" rtl="1" eaLnBrk="1" latinLnBrk="0" hangingPunct="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پوشش بیمه اجتماعی زنان خانه دار حداقل دارای سه فرزند ساکن در مناطق روستایی</a:t>
                      </a:r>
                      <a:endParaRPr lang="en-US" sz="1600" b="1" kern="1200" dirty="0">
                        <a:solidFill>
                          <a:schemeClr val="dk1"/>
                        </a:solidFill>
                        <a:effectLst/>
                        <a:latin typeface="+mn-lt"/>
                        <a:ea typeface="+mn-ea"/>
                        <a:cs typeface="B Nazanin" panose="00000400000000000000" pitchFamily="2" charset="-78"/>
                      </a:endParaRPr>
                    </a:p>
                    <a:p>
                      <a:pPr marL="285750" indent="-285750"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مردمی سازی و توزیع عادلانه یارانه ها (به 844ر132ر8 خانوار که جز ۳ دهک کم درآمدی بوده اند مبلغ ۴۰۰ هزار تومان به 407ر961ر16 خانوار  که در دهکهای ۴ تا ۹</a:t>
                      </a:r>
                      <a:r>
                        <a:rPr lang="fa-IR" sz="1600" b="1" kern="1200" baseline="0" dirty="0">
                          <a:solidFill>
                            <a:schemeClr val="dk1"/>
                          </a:solidFill>
                          <a:effectLst/>
                          <a:latin typeface="+mn-lt"/>
                          <a:ea typeface="+mn-ea"/>
                          <a:cs typeface="B Nazanin" panose="00000400000000000000" pitchFamily="2" charset="-78"/>
                        </a:rPr>
                        <a:t> </a:t>
                      </a:r>
                      <a:r>
                        <a:rPr lang="fa-IR" sz="1600" b="1" kern="1200" dirty="0">
                          <a:solidFill>
                            <a:schemeClr val="dk1"/>
                          </a:solidFill>
                          <a:effectLst/>
                          <a:latin typeface="+mn-lt"/>
                          <a:ea typeface="+mn-ea"/>
                          <a:cs typeface="B Nazanin" panose="00000400000000000000" pitchFamily="2" charset="-78"/>
                        </a:rPr>
                        <a:t>قرار داشتند مبلغ ۳۰۰ هزار تومان تعلق گرفت )</a:t>
                      </a:r>
                    </a:p>
                    <a:p>
                      <a:pPr marL="285750" indent="-285750"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  ارائه کمک بلاعوض   به 000ر800ر10خانوار معادل ۳۲ میلیون نفر از افراد دهکهای ۱ تا ۴ کم درآمدی </a:t>
                      </a:r>
                    </a:p>
                    <a:p>
                      <a:pPr marL="285750" indent="-285750"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ارائه سود سهام عدالت به تعداد 448ر358ر12 خانوار فاقد سهام عدالت</a:t>
                      </a:r>
                    </a:p>
                    <a:p>
                      <a:pPr marL="285750" indent="-285750"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تأمین  هزینه توانبخشی 374ر634 افراد دارای معلولیت </a:t>
                      </a:r>
                    </a:p>
                    <a:p>
                      <a:pPr marL="285750" indent="-285750" rtl="1">
                        <a:buFont typeface="Wingdings" panose="05000000000000000000" pitchFamily="2" charset="2"/>
                        <a:buChar char="v"/>
                      </a:pPr>
                      <a:r>
                        <a:rPr lang="fa-IR" sz="1600" b="1" kern="1200" dirty="0">
                          <a:solidFill>
                            <a:schemeClr val="dk1"/>
                          </a:solidFill>
                          <a:effectLst/>
                          <a:latin typeface="+mn-lt"/>
                          <a:ea typeface="+mn-ea"/>
                          <a:cs typeface="B Nazanin" panose="00000400000000000000" pitchFamily="2" charset="-78"/>
                        </a:rPr>
                        <a:t>افزایش  ۷ درصدی ضریب پوشش بیمه اجتماعی کشاورزان، روستاییان، عشایر </a:t>
                      </a:r>
                    </a:p>
                    <a:p>
                      <a:pPr marL="285750" indent="-285750" rtl="1">
                        <a:buFont typeface="Wingdings" panose="05000000000000000000" pitchFamily="2" charset="2"/>
                        <a:buChar char="v"/>
                      </a:pP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ارتقای سطح درآمد/ افزایش رفاه و بهبود معیشت </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indent="-285750" rtl="1">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راه­اندازی پایگاههای مردمی اشتغال آفرین در قالب تعاونی</a:t>
                      </a:r>
                    </a:p>
                    <a:p>
                      <a:pPr marL="285750" indent="-285750" rtl="1">
                        <a:buFont typeface="Wingdings" panose="05000000000000000000" pitchFamily="2" charset="2"/>
                        <a:buChar char="q"/>
                      </a:pPr>
                      <a:r>
                        <a:rPr lang="ar-SA" sz="1600" b="1" kern="1200" dirty="0">
                          <a:solidFill>
                            <a:schemeClr val="dk1"/>
                          </a:solidFill>
                          <a:effectLst/>
                          <a:latin typeface="+mn-lt"/>
                          <a:ea typeface="+mn-ea"/>
                          <a:cs typeface="B Nazanin" panose="00000400000000000000" pitchFamily="2" charset="-78"/>
                        </a:rPr>
                        <a:t>ایجاد بیش از </a:t>
                      </a:r>
                      <a:r>
                        <a:rPr lang="fa-IR" sz="1600" b="1" kern="1200" dirty="0">
                          <a:solidFill>
                            <a:schemeClr val="dk1"/>
                          </a:solidFill>
                          <a:effectLst/>
                          <a:latin typeface="+mn-lt"/>
                          <a:ea typeface="+mn-ea"/>
                          <a:cs typeface="B Nazanin" panose="00000400000000000000" pitchFamily="2" charset="-78"/>
                        </a:rPr>
                        <a:t>۷۵ </a:t>
                      </a:r>
                      <a:r>
                        <a:rPr lang="ar-SA" sz="1600" b="1" kern="1200" dirty="0">
                          <a:solidFill>
                            <a:schemeClr val="dk1"/>
                          </a:solidFill>
                          <a:effectLst/>
                          <a:latin typeface="+mn-lt"/>
                          <a:ea typeface="+mn-ea"/>
                          <a:cs typeface="B Nazanin" panose="00000400000000000000" pitchFamily="2" charset="-78"/>
                        </a:rPr>
                        <a:t>هزار اشتغال در مشاغل خانگی</a:t>
                      </a:r>
                      <a:endParaRPr lang="fa-IR" sz="1600" b="1" kern="1200" dirty="0">
                        <a:solidFill>
                          <a:schemeClr val="dk1"/>
                        </a:solidFill>
                        <a:effectLst/>
                        <a:latin typeface="+mn-lt"/>
                        <a:ea typeface="+mn-ea"/>
                        <a:cs typeface="B Nazanin" panose="00000400000000000000" pitchFamily="2" charset="-78"/>
                      </a:endParaRPr>
                    </a:p>
                    <a:p>
                      <a:pPr marL="285750" indent="-285750" rtl="1">
                        <a:buFont typeface="Wingdings" panose="05000000000000000000" pitchFamily="2" charset="2"/>
                        <a:buChar char="q"/>
                      </a:pPr>
                      <a:r>
                        <a:rPr lang="ar-SA" sz="1600" b="1" kern="1200" dirty="0">
                          <a:solidFill>
                            <a:schemeClr val="dk1"/>
                          </a:solidFill>
                          <a:effectLst/>
                          <a:latin typeface="+mn-lt"/>
                          <a:ea typeface="+mn-ea"/>
                          <a:cs typeface="B Nazanin" panose="00000400000000000000" pitchFamily="2" charset="-78"/>
                        </a:rPr>
                        <a:t>تدوین اطلس الگوهای اشتغال زایی کشور</a:t>
                      </a:r>
                      <a:r>
                        <a:rPr lang="fa-IR" sz="1600" b="1" kern="1200" dirty="0">
                          <a:solidFill>
                            <a:schemeClr val="dk1"/>
                          </a:solidFill>
                          <a:effectLst/>
                          <a:latin typeface="+mn-lt"/>
                          <a:ea typeface="+mn-ea"/>
                          <a:cs typeface="B Nazanin" panose="00000400000000000000" pitchFamily="2" charset="-78"/>
                        </a:rPr>
                        <a:t> (</a:t>
                      </a:r>
                      <a:r>
                        <a:rPr lang="ar-SA" sz="1600" b="1" kern="1200" dirty="0">
                          <a:solidFill>
                            <a:schemeClr val="dk1"/>
                          </a:solidFill>
                          <a:effectLst/>
                          <a:latin typeface="+mn-lt"/>
                          <a:ea typeface="+mn-ea"/>
                          <a:cs typeface="B Nazanin" panose="00000400000000000000" pitchFamily="2" charset="-78"/>
                        </a:rPr>
                        <a:t>شناسایی </a:t>
                      </a:r>
                      <a:r>
                        <a:rPr lang="fa-IR" sz="1600" b="1" kern="1200" dirty="0">
                          <a:solidFill>
                            <a:schemeClr val="dk1"/>
                          </a:solidFill>
                          <a:effectLst/>
                          <a:latin typeface="+mn-lt"/>
                          <a:ea typeface="+mn-ea"/>
                          <a:cs typeface="B Nazanin" panose="00000400000000000000" pitchFamily="2" charset="-78"/>
                        </a:rPr>
                        <a:t>۲۳۷</a:t>
                      </a:r>
                      <a:r>
                        <a:rPr lang="ar-SA" sz="1600" b="1" kern="1200" dirty="0">
                          <a:solidFill>
                            <a:schemeClr val="dk1"/>
                          </a:solidFill>
                          <a:effectLst/>
                          <a:latin typeface="+mn-lt"/>
                          <a:ea typeface="+mn-ea"/>
                          <a:cs typeface="B Nazanin" panose="00000400000000000000" pitchFamily="2" charset="-78"/>
                        </a:rPr>
                        <a:t> الگو در </a:t>
                      </a:r>
                      <a:r>
                        <a:rPr lang="fa-IR" sz="1600" b="1" kern="1200" dirty="0">
                          <a:solidFill>
                            <a:schemeClr val="dk1"/>
                          </a:solidFill>
                          <a:effectLst/>
                          <a:latin typeface="+mn-lt"/>
                          <a:ea typeface="+mn-ea"/>
                          <a:cs typeface="B Nazanin" panose="00000400000000000000" pitchFamily="2" charset="-78"/>
                        </a:rPr>
                        <a:t>۵۱</a:t>
                      </a:r>
                      <a:r>
                        <a:rPr lang="ar-SA" sz="1600" b="1" kern="1200" dirty="0">
                          <a:solidFill>
                            <a:schemeClr val="dk1"/>
                          </a:solidFill>
                          <a:effectLst/>
                          <a:latin typeface="+mn-lt"/>
                          <a:ea typeface="+mn-ea"/>
                          <a:cs typeface="B Nazanin" panose="00000400000000000000" pitchFamily="2" charset="-78"/>
                        </a:rPr>
                        <a:t>  دستگاه</a:t>
                      </a:r>
                      <a:r>
                        <a:rPr lang="fa-IR" sz="1600" b="1" kern="1200" dirty="0">
                          <a:solidFill>
                            <a:schemeClr val="dk1"/>
                          </a:solidFill>
                          <a:effectLst/>
                          <a:latin typeface="+mn-lt"/>
                          <a:ea typeface="+mn-ea"/>
                          <a:cs typeface="B Nazanin" panose="00000400000000000000" pitchFamily="2" charset="-78"/>
                        </a:rPr>
                        <a:t>)</a:t>
                      </a:r>
                    </a:p>
                    <a:p>
                      <a:pPr marL="285750" lvl="0" indent="-285750" rtl="1">
                        <a:buFont typeface="Wingdings" panose="05000000000000000000" pitchFamily="2" charset="2"/>
                        <a:buChar char="q"/>
                      </a:pPr>
                      <a:r>
                        <a:rPr lang="ar-SA" sz="1600" b="1" kern="1200" dirty="0">
                          <a:solidFill>
                            <a:schemeClr val="dk1"/>
                          </a:solidFill>
                          <a:effectLst/>
                          <a:latin typeface="+mn-lt"/>
                          <a:ea typeface="+mn-ea"/>
                          <a:cs typeface="B Nazanin" panose="00000400000000000000" pitchFamily="2" charset="-78"/>
                        </a:rPr>
                        <a:t>راه اندازی و توسعه سامانه جستجوی شغل</a:t>
                      </a:r>
                      <a:r>
                        <a:rPr lang="fa-IR" sz="1600" b="1" kern="1200" dirty="0">
                          <a:solidFill>
                            <a:schemeClr val="dk1"/>
                          </a:solidFill>
                          <a:effectLst/>
                          <a:latin typeface="+mn-lt"/>
                          <a:ea typeface="+mn-ea"/>
                          <a:cs typeface="B Nazanin" panose="00000400000000000000" pitchFamily="2" charset="-78"/>
                        </a:rPr>
                        <a:t> (ت</a:t>
                      </a:r>
                      <a:r>
                        <a:rPr lang="ar-SA" sz="1600" b="1" kern="1200" dirty="0">
                          <a:solidFill>
                            <a:schemeClr val="dk1"/>
                          </a:solidFill>
                          <a:effectLst/>
                          <a:latin typeface="+mn-lt"/>
                          <a:ea typeface="+mn-ea"/>
                          <a:cs typeface="B Nazanin" panose="00000400000000000000" pitchFamily="2" charset="-78"/>
                        </a:rPr>
                        <a:t>عداد فرصت های شغلی شناسایی شده: </a:t>
                      </a:r>
                      <a:r>
                        <a:rPr lang="fa-IR" sz="1600" b="1" kern="1200" dirty="0">
                          <a:solidFill>
                            <a:schemeClr val="dk1"/>
                          </a:solidFill>
                          <a:effectLst/>
                          <a:latin typeface="+mn-lt"/>
                          <a:ea typeface="+mn-ea"/>
                          <a:cs typeface="B Nazanin" panose="00000400000000000000" pitchFamily="2" charset="-78"/>
                        </a:rPr>
                        <a:t>۳۰۸۹۵۰</a:t>
                      </a:r>
                      <a:r>
                        <a:rPr lang="ar-SA" sz="1600" b="1" kern="1200" dirty="0">
                          <a:solidFill>
                            <a:schemeClr val="dk1"/>
                          </a:solidFill>
                          <a:effectLst/>
                          <a:latin typeface="+mn-lt"/>
                          <a:ea typeface="+mn-ea"/>
                          <a:cs typeface="B Nazanin" panose="00000400000000000000" pitchFamily="2" charset="-78"/>
                        </a:rPr>
                        <a:t> فرصت</a:t>
                      </a:r>
                      <a:r>
                        <a:rPr lang="fa-IR" sz="1600" b="1" kern="1200" dirty="0">
                          <a:solidFill>
                            <a:schemeClr val="dk1"/>
                          </a:solidFill>
                          <a:effectLst/>
                          <a:latin typeface="+mn-lt"/>
                          <a:ea typeface="+mn-ea"/>
                          <a:cs typeface="B Nazanin" panose="00000400000000000000" pitchFamily="2" charset="-78"/>
                        </a:rPr>
                        <a:t>)</a:t>
                      </a:r>
                    </a:p>
                    <a:p>
                      <a:pPr marL="285750" lvl="0" indent="-285750" rtl="1">
                        <a:buFont typeface="Wingdings" panose="05000000000000000000" pitchFamily="2" charset="2"/>
                        <a:buChar char="q"/>
                      </a:pPr>
                      <a:r>
                        <a:rPr lang="ar-SA" sz="1600" b="1" kern="1200" dirty="0">
                          <a:solidFill>
                            <a:schemeClr val="dk1"/>
                          </a:solidFill>
                          <a:effectLst/>
                          <a:latin typeface="+mn-lt"/>
                          <a:ea typeface="+mn-ea"/>
                          <a:cs typeface="B Nazanin" panose="00000400000000000000" pitchFamily="2" charset="-78"/>
                        </a:rPr>
                        <a:t>توسعه زیست بوم ملی مهارت اشتغال محور با اولویت مشاغل تولیدی، دانش بنیان، دانشجویان و فارغ التحصیلان</a:t>
                      </a:r>
                      <a:r>
                        <a:rPr lang="fa-IR" sz="1600" b="1" kern="1200" dirty="0">
                          <a:solidFill>
                            <a:schemeClr val="dk1"/>
                          </a:solidFill>
                          <a:effectLst/>
                          <a:latin typeface="+mn-lt"/>
                          <a:ea typeface="+mn-ea"/>
                          <a:cs typeface="B Nazanin" panose="00000400000000000000" pitchFamily="2" charset="-78"/>
                        </a:rPr>
                        <a:t> (</a:t>
                      </a:r>
                      <a:r>
                        <a:rPr lang="ar-SA" sz="1600" b="1" kern="1200" dirty="0">
                          <a:solidFill>
                            <a:schemeClr val="dk1"/>
                          </a:solidFill>
                          <a:effectLst/>
                          <a:latin typeface="+mn-lt"/>
                          <a:ea typeface="+mn-ea"/>
                          <a:cs typeface="B Nazanin" panose="00000400000000000000" pitchFamily="2" charset="-78"/>
                        </a:rPr>
                        <a:t>ایجاد 31مرکز تخصصی کارآفرینی، شناسایی </a:t>
                      </a:r>
                      <a:r>
                        <a:rPr lang="fa-IR" sz="1600" b="1" kern="1200" dirty="0">
                          <a:solidFill>
                            <a:schemeClr val="dk1"/>
                          </a:solidFill>
                          <a:effectLst/>
                          <a:latin typeface="+mn-lt"/>
                          <a:ea typeface="+mn-ea"/>
                          <a:cs typeface="B Nazanin" panose="00000400000000000000" pitchFamily="2" charset="-78"/>
                        </a:rPr>
                        <a:t>۱۳۰۰ </a:t>
                      </a:r>
                      <a:r>
                        <a:rPr lang="ar-SA" sz="1600" b="1" kern="1200" dirty="0">
                          <a:solidFill>
                            <a:schemeClr val="dk1"/>
                          </a:solidFill>
                          <a:effectLst/>
                          <a:latin typeface="+mn-lt"/>
                          <a:ea typeface="+mn-ea"/>
                          <a:cs typeface="B Nazanin" panose="00000400000000000000" pitchFamily="2" charset="-78"/>
                        </a:rPr>
                        <a:t>استاندارد شایستگی مهارت های دانش بنیان </a:t>
                      </a:r>
                      <a:r>
                        <a:rPr lang="fa-IR" sz="1600" b="1" kern="1200" dirty="0">
                          <a:solidFill>
                            <a:schemeClr val="dk1"/>
                          </a:solidFill>
                          <a:effectLst/>
                          <a:latin typeface="+mn-lt"/>
                          <a:ea typeface="+mn-ea"/>
                          <a:cs typeface="B Nazanin" panose="00000400000000000000" pitchFamily="2" charset="-78"/>
                        </a:rPr>
                        <a:t>)</a:t>
                      </a:r>
                    </a:p>
                    <a:p>
                      <a:pPr marL="285750" lvl="0" indent="-285750" rtl="1">
                        <a:buFont typeface="Wingdings" panose="05000000000000000000" pitchFamily="2" charset="2"/>
                        <a:buChar char="q"/>
                      </a:pPr>
                      <a:r>
                        <a:rPr lang="ar-SA" sz="1600" b="1" kern="1200" dirty="0">
                          <a:solidFill>
                            <a:schemeClr val="dk1"/>
                          </a:solidFill>
                          <a:effectLst/>
                          <a:latin typeface="+mn-lt"/>
                          <a:ea typeface="+mn-ea"/>
                          <a:cs typeface="B Nazanin" panose="00000400000000000000" pitchFamily="2" charset="-78"/>
                        </a:rPr>
                        <a:t>صدور ضمانت نامه برای شرکت های غیرتعاونی کوچک،کارآفرین و  اشتغال زا از طریق صندوق ضمانت سرمایه گذاری</a:t>
                      </a:r>
                      <a:r>
                        <a:rPr lang="fa-IR" sz="1600" b="1" kern="1200" dirty="0">
                          <a:solidFill>
                            <a:schemeClr val="dk1"/>
                          </a:solidFill>
                          <a:effectLst/>
                          <a:latin typeface="+mn-lt"/>
                          <a:ea typeface="+mn-ea"/>
                          <a:cs typeface="B Nazanin" panose="00000400000000000000" pitchFamily="2" charset="-78"/>
                        </a:rPr>
                        <a:t> (</a:t>
                      </a:r>
                      <a:r>
                        <a:rPr lang="ar-SA" sz="1600" b="1" kern="1200" dirty="0">
                          <a:solidFill>
                            <a:schemeClr val="dk1"/>
                          </a:solidFill>
                          <a:effectLst/>
                          <a:latin typeface="+mn-lt"/>
                          <a:ea typeface="+mn-ea"/>
                          <a:cs typeface="B Nazanin" panose="00000400000000000000" pitchFamily="2" charset="-78"/>
                        </a:rPr>
                        <a:t>به مبلغ </a:t>
                      </a:r>
                      <a:r>
                        <a:rPr lang="fa-IR" sz="1600" b="1" kern="1200" dirty="0">
                          <a:solidFill>
                            <a:schemeClr val="dk1"/>
                          </a:solidFill>
                          <a:effectLst/>
                          <a:latin typeface="+mn-lt"/>
                          <a:ea typeface="+mn-ea"/>
                          <a:cs typeface="B Nazanin" panose="00000400000000000000" pitchFamily="2" charset="-78"/>
                        </a:rPr>
                        <a:t>۲۵۴۲ </a:t>
                      </a:r>
                      <a:r>
                        <a:rPr lang="ar-SA" sz="1600" b="1" kern="1200" dirty="0">
                          <a:solidFill>
                            <a:schemeClr val="dk1"/>
                          </a:solidFill>
                          <a:effectLst/>
                          <a:latin typeface="+mn-lt"/>
                          <a:ea typeface="+mn-ea"/>
                          <a:cs typeface="B Nazanin" panose="00000400000000000000" pitchFamily="2" charset="-78"/>
                        </a:rPr>
                        <a:t> میلیارد ریال</a:t>
                      </a:r>
                      <a:r>
                        <a:rPr lang="fa-IR" sz="1600" b="1" kern="1200" dirty="0">
                          <a:solidFill>
                            <a:schemeClr val="dk1"/>
                          </a:solidFill>
                          <a:effectLst/>
                          <a:latin typeface="+mn-lt"/>
                          <a:ea typeface="+mn-ea"/>
                          <a:cs typeface="B Nazanin" panose="00000400000000000000" pitchFamily="2" charset="-78"/>
                        </a:rPr>
                        <a:t>)</a:t>
                      </a:r>
                      <a:endParaRPr lang="en-US" sz="1600"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just"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افزایش اشتغال </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bl>
          </a:graphicData>
        </a:graphic>
      </p:graphicFrame>
    </p:spTree>
    <p:extLst>
      <p:ext uri="{BB962C8B-B14F-4D97-AF65-F5344CB8AC3E}">
        <p14:creationId xmlns:p14="http://schemas.microsoft.com/office/powerpoint/2010/main" val="3864677638"/>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سازمان اداری و استخدامی کشور</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460421469"/>
              </p:ext>
            </p:extLst>
          </p:nvPr>
        </p:nvGraphicFramePr>
        <p:xfrm>
          <a:off x="0" y="914592"/>
          <a:ext cx="11016343" cy="5638800"/>
        </p:xfrm>
        <a:graphic>
          <a:graphicData uri="http://schemas.openxmlformats.org/drawingml/2006/table">
            <a:tbl>
              <a:tblPr firstRow="1" bandRow="1">
                <a:tableStyleId>{5C22544A-7EE6-4342-B048-85BDC9FD1C3A}</a:tableStyleId>
              </a:tblPr>
              <a:tblGrid>
                <a:gridCol w="8444083">
                  <a:extLst>
                    <a:ext uri="{9D8B030D-6E8A-4147-A177-3AD203B41FA5}">
                      <a16:colId xmlns:a16="http://schemas.microsoft.com/office/drawing/2014/main" val="2158984607"/>
                    </a:ext>
                  </a:extLst>
                </a:gridCol>
                <a:gridCol w="2572260">
                  <a:extLst>
                    <a:ext uri="{9D8B030D-6E8A-4147-A177-3AD203B41FA5}">
                      <a16:colId xmlns:a16="http://schemas.microsoft.com/office/drawing/2014/main" val="969674980"/>
                    </a:ext>
                  </a:extLst>
                </a:gridCol>
              </a:tblGrid>
              <a:tr h="110478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ar-SA" sz="1600" b="1" kern="1200" dirty="0">
                          <a:solidFill>
                            <a:schemeClr val="tx1"/>
                          </a:solidFill>
                          <a:effectLst/>
                          <a:latin typeface="+mn-lt"/>
                          <a:ea typeface="+mn-ea"/>
                          <a:cs typeface="B Nazanin" panose="00000400000000000000" pitchFamily="2" charset="-78"/>
                        </a:rPr>
                        <a:t>هوشمندسازی فرآيندهای جمع‌آوری، تحلیل داده و سنجش بهره‌وری </a:t>
                      </a:r>
                      <a:endParaRPr lang="fa-IR" sz="16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ar-SA" sz="1600" b="1" kern="1200" dirty="0">
                          <a:solidFill>
                            <a:schemeClr val="tx1"/>
                          </a:solidFill>
                          <a:effectLst/>
                          <a:latin typeface="+mn-lt"/>
                          <a:ea typeface="+mn-ea"/>
                          <a:cs typeface="B Nazanin" panose="00000400000000000000" pitchFamily="2" charset="-78"/>
                        </a:rPr>
                        <a:t>نخبه‌سپاری فعاليت‌های سازمان از طريق فعال‌سازی شبکه ملی بهره‌وری</a:t>
                      </a:r>
                      <a:r>
                        <a:rPr lang="fa-IR" sz="1600" b="1" kern="1200" dirty="0">
                          <a:solidFill>
                            <a:schemeClr val="tx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با رويکرد اتصال بهره‌وری به تخصيص بودجه، جبران خدمات کارکنان و ارتقاء و انتصاب مديران</a:t>
                      </a:r>
                      <a:endParaRPr lang="fa-IR" sz="16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ar-SA" sz="1600" b="1" kern="1200" dirty="0">
                          <a:solidFill>
                            <a:schemeClr val="tx1"/>
                          </a:solidFill>
                          <a:effectLst/>
                          <a:latin typeface="+mn-lt"/>
                          <a:ea typeface="+mn-ea"/>
                          <a:cs typeface="B Nazanin" panose="00000400000000000000" pitchFamily="2" charset="-78"/>
                        </a:rPr>
                        <a:t>راه‌اندازی سامانه آيينه بهره‌وری ايران (سابا) به منظور ايجاد يک داشبورد هوشمند سنجش بهره‌وری و شفافيت اطلاعات عملکرد بهره‌وری در سطح ملی، بخشي و دستگاهی </a:t>
                      </a:r>
                      <a:endParaRPr lang="fa-IR" sz="16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ar-SA" sz="1600" b="1" kern="1200" dirty="0">
                          <a:solidFill>
                            <a:schemeClr val="tx1"/>
                          </a:solidFill>
                          <a:effectLst/>
                          <a:latin typeface="+mn-lt"/>
                          <a:ea typeface="+mn-ea"/>
                          <a:cs typeface="B Nazanin" panose="00000400000000000000" pitchFamily="2" charset="-78"/>
                        </a:rPr>
                        <a:t>عقد تفاهم‌نامه‌های همکاری با بخش خصوصی و تعاونی کشور به منظور ارتقای بهره‌وری در بخش غير دولتی (موارد انجام شده: اتاق تعاون در راستای ارتقای بهره‌وری حوزه تعاون)</a:t>
                      </a:r>
                      <a:endParaRPr lang="en-US" sz="16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افزایش بهره وری در دستگاههای اجرایی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r>
                        <a:rPr lang="ar-SA" sz="1600" b="1" kern="1200" dirty="0">
                          <a:solidFill>
                            <a:schemeClr val="tx1"/>
                          </a:solidFill>
                          <a:effectLst/>
                          <a:latin typeface="+mn-lt"/>
                          <a:ea typeface="+mn-ea"/>
                          <a:cs typeface="B Nazanin" panose="00000400000000000000" pitchFamily="2" charset="-78"/>
                        </a:rPr>
                        <a:t>طرح ملی بهبود فرایندهای نظام اداری (مبنا)</a:t>
                      </a:r>
                      <a:endParaRPr lang="fa-IR" sz="16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r>
                        <a:rPr lang="fa-IR" sz="1600" b="1" kern="1200" dirty="0">
                          <a:solidFill>
                            <a:schemeClr val="tx1"/>
                          </a:solidFill>
                          <a:effectLst/>
                          <a:latin typeface="+mn-lt"/>
                          <a:ea typeface="+mn-ea"/>
                          <a:cs typeface="B Nazanin" panose="00000400000000000000" pitchFamily="2" charset="-78"/>
                        </a:rPr>
                        <a:t>طرح ع</a:t>
                      </a:r>
                      <a:r>
                        <a:rPr lang="ar-SA" sz="1600" b="1" kern="1200" dirty="0">
                          <a:solidFill>
                            <a:schemeClr val="tx1"/>
                          </a:solidFill>
                          <a:effectLst/>
                          <a:latin typeface="+mn-lt"/>
                          <a:ea typeface="+mn-ea"/>
                          <a:cs typeface="B Nazanin" panose="00000400000000000000" pitchFamily="2" charset="-78"/>
                        </a:rPr>
                        <a:t>ادلانه‌سازی نظام‌های پرداخت</a:t>
                      </a:r>
                      <a:r>
                        <a:rPr lang="fa-IR" sz="1600" b="1" kern="1200" dirty="0">
                          <a:solidFill>
                            <a:schemeClr val="tx1"/>
                          </a:solidFill>
                          <a:effectLst/>
                          <a:latin typeface="+mn-lt"/>
                          <a:ea typeface="+mn-ea"/>
                          <a:cs typeface="B Nazanin" panose="00000400000000000000" pitchFamily="2" charset="-78"/>
                        </a:rPr>
                        <a:t> و </a:t>
                      </a:r>
                      <a:r>
                        <a:rPr lang="ar-SA" sz="1600" b="1" kern="1200" dirty="0">
                          <a:solidFill>
                            <a:schemeClr val="tx1"/>
                          </a:solidFill>
                          <a:effectLst/>
                          <a:latin typeface="+mn-lt"/>
                          <a:ea typeface="+mn-ea"/>
                          <a:cs typeface="B Nazanin" panose="00000400000000000000" pitchFamily="2" charset="-78"/>
                        </a:rPr>
                        <a:t>شفاف کردن نظام‌های پرداخت</a:t>
                      </a:r>
                      <a:r>
                        <a:rPr lang="fa-IR" sz="1600" b="1" kern="1200" dirty="0">
                          <a:solidFill>
                            <a:schemeClr val="tx1"/>
                          </a:solidFill>
                          <a:effectLst/>
                          <a:latin typeface="+mn-lt"/>
                          <a:ea typeface="+mn-ea"/>
                          <a:cs typeface="B Nazanin" panose="00000400000000000000" pitchFamily="2" charset="-78"/>
                        </a:rPr>
                        <a:t> و </a:t>
                      </a:r>
                      <a:r>
                        <a:rPr lang="ar-SA" sz="1600" b="1" kern="1200" dirty="0">
                          <a:solidFill>
                            <a:schemeClr val="tx1"/>
                          </a:solidFill>
                          <a:effectLst/>
                          <a:latin typeface="+mn-lt"/>
                          <a:ea typeface="+mn-ea"/>
                          <a:cs typeface="B Nazanin" panose="00000400000000000000" pitchFamily="2" charset="-78"/>
                        </a:rPr>
                        <a:t>پرداخت مبتنی بر عملکرد</a:t>
                      </a:r>
                      <a:endParaRPr lang="fa-IR" sz="16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Courier New" panose="02070309020205020404" pitchFamily="49" charset="0"/>
                        <a:buChar char="o"/>
                        <a:tabLst/>
                        <a:defRPr/>
                      </a:pPr>
                      <a:r>
                        <a:rPr lang="ar-SA" sz="1600" b="1" kern="1200" dirty="0">
                          <a:solidFill>
                            <a:schemeClr val="tx1"/>
                          </a:solidFill>
                          <a:effectLst/>
                          <a:latin typeface="+mn-lt"/>
                          <a:ea typeface="+mn-ea"/>
                          <a:cs typeface="B Nazanin" panose="00000400000000000000" pitchFamily="2" charset="-78"/>
                        </a:rPr>
                        <a:t>توسعه دولت الکترونیک</a:t>
                      </a:r>
                      <a:r>
                        <a:rPr lang="fa-IR" sz="1600" b="1" kern="1200" dirty="0">
                          <a:solidFill>
                            <a:schemeClr val="tx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توسعه مجموعه سامانه‌های نظام اداری کشور (سینا)، تهیه داشبورد اطلاعات نظام اداری کشور (دانا)</a:t>
                      </a:r>
                      <a:r>
                        <a:rPr lang="fa-IR" sz="1600" b="1" kern="1200" dirty="0">
                          <a:solidFill>
                            <a:schemeClr val="tx1"/>
                          </a:solidFill>
                          <a:effectLst/>
                          <a:latin typeface="+mn-lt"/>
                          <a:ea typeface="+mn-ea"/>
                          <a:cs typeface="B Nazanin" panose="00000400000000000000" pitchFamily="2" charset="-78"/>
                        </a:rPr>
                        <a:t> و </a:t>
                      </a:r>
                      <a:r>
                        <a:rPr lang="ar-SA" sz="1600" b="1" kern="1200" dirty="0">
                          <a:solidFill>
                            <a:schemeClr val="tx1"/>
                          </a:solidFill>
                          <a:effectLst/>
                          <a:latin typeface="+mn-lt"/>
                          <a:ea typeface="+mn-ea"/>
                          <a:cs typeface="B Nazanin" panose="00000400000000000000" pitchFamily="2" charset="-78"/>
                        </a:rPr>
                        <a:t>زیرسامانه پاکنا برای کنترل سیستمی فرایندهای ثبت و بروزآوری اطلاعات کارکنان توسط دستگاه‌های اجرایی</a:t>
                      </a:r>
                      <a:r>
                        <a:rPr lang="fa-IR" sz="1600" b="1" kern="1200" dirty="0">
                          <a:solidFill>
                            <a:schemeClr val="tx1"/>
                          </a:solidFill>
                          <a:effectLst/>
                          <a:latin typeface="+mn-lt"/>
                          <a:ea typeface="+mn-ea"/>
                          <a:cs typeface="B Nazanin" panose="00000400000000000000" pitchFamily="2" charset="-78"/>
                        </a:rPr>
                        <a:t>)</a:t>
                      </a:r>
                      <a:endParaRPr lang="en-US"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ar-SA" sz="2000" b="1" kern="1200" dirty="0">
                          <a:solidFill>
                            <a:schemeClr val="bg1"/>
                          </a:solidFill>
                          <a:latin typeface="Lalezar" panose="00000500000000000000" pitchFamily="50" charset="-78"/>
                          <a:ea typeface="+mn-ea"/>
                          <a:cs typeface="B Nazanin" panose="00000400000000000000" pitchFamily="2" charset="-78"/>
                        </a:rPr>
                        <a:t>ارتقای کیفی خدمت‌رسانی و افزایش رضایت‌مندی عمومی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indent="-285750" rtl="1">
                        <a:buFont typeface="Wingdings" panose="05000000000000000000" pitchFamily="2" charset="2"/>
                        <a:buChar char="q"/>
                      </a:pPr>
                      <a:r>
                        <a:rPr lang="ar-SA" sz="1800" kern="1200" dirty="0">
                          <a:solidFill>
                            <a:schemeClr val="dk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برنامه‌ریزی برای برگزاری نهمین آزمون استخدامی متمرکز</a:t>
                      </a:r>
                      <a:r>
                        <a:rPr lang="fa-IR" sz="1600" b="1" kern="1200" dirty="0">
                          <a:solidFill>
                            <a:schemeClr val="tx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دستگاه‌های اجرایی کشور با همکاری سازمان سنجش آموزش</a:t>
                      </a:r>
                      <a:r>
                        <a:rPr lang="fa-IR" sz="1600" b="1" kern="1200" dirty="0">
                          <a:solidFill>
                            <a:schemeClr val="tx1"/>
                          </a:solidFill>
                          <a:effectLst/>
                          <a:latin typeface="+mn-lt"/>
                          <a:ea typeface="+mn-ea"/>
                          <a:cs typeface="B Nazanin" panose="00000400000000000000" pitchFamily="2" charset="-78"/>
                        </a:rPr>
                        <a:t> </a:t>
                      </a:r>
                      <a:r>
                        <a:rPr lang="ar-SA" sz="1600" b="1" kern="1200" dirty="0">
                          <a:solidFill>
                            <a:schemeClr val="tx1"/>
                          </a:solidFill>
                          <a:effectLst/>
                          <a:latin typeface="+mn-lt"/>
                          <a:ea typeface="+mn-ea"/>
                          <a:cs typeface="B Nazanin" panose="00000400000000000000" pitchFamily="2" charset="-78"/>
                        </a:rPr>
                        <a:t>کشور در سال </a:t>
                      </a:r>
                      <a:r>
                        <a:rPr lang="fa-IR" sz="1600" b="1" kern="1200" dirty="0">
                          <a:solidFill>
                            <a:schemeClr val="tx1"/>
                          </a:solidFill>
                          <a:effectLst/>
                          <a:latin typeface="+mn-lt"/>
                          <a:ea typeface="+mn-ea"/>
                          <a:cs typeface="B Nazanin" panose="00000400000000000000" pitchFamily="2" charset="-78"/>
                        </a:rPr>
                        <a:t>۱۴۰۱</a:t>
                      </a:r>
                    </a:p>
                    <a:p>
                      <a:pPr marL="285750" indent="-285750" rtl="1">
                        <a:buFont typeface="Wingdings" panose="05000000000000000000" pitchFamily="2" charset="2"/>
                        <a:buChar char="q"/>
                      </a:pPr>
                      <a:r>
                        <a:rPr lang="ar-SA" sz="1600" b="1" kern="1200" dirty="0">
                          <a:solidFill>
                            <a:schemeClr val="tx1"/>
                          </a:solidFill>
                          <a:effectLst/>
                          <a:latin typeface="+mn-lt"/>
                          <a:ea typeface="+mn-ea"/>
                          <a:cs typeface="B Nazanin" panose="00000400000000000000" pitchFamily="2" charset="-78"/>
                        </a:rPr>
                        <a:t>بررسی مأموریت‌گرایی تربیت نیروی انسانی هیئت علمی مورد نیاز دانشگاه و توجه به نیازهای واقعی کشو</a:t>
                      </a:r>
                      <a:r>
                        <a:rPr lang="fa-IR" sz="1600" b="1" kern="1200" dirty="0">
                          <a:solidFill>
                            <a:schemeClr val="tx1"/>
                          </a:solidFill>
                          <a:effectLst/>
                          <a:latin typeface="+mn-lt"/>
                          <a:ea typeface="+mn-ea"/>
                          <a:cs typeface="B Nazanin" panose="00000400000000000000" pitchFamily="2" charset="-78"/>
                        </a:rPr>
                        <a:t>ر</a:t>
                      </a:r>
                    </a:p>
                    <a:p>
                      <a:pPr marL="285750" indent="-285750" rtl="1">
                        <a:buFont typeface="Wingdings" panose="05000000000000000000" pitchFamily="2" charset="2"/>
                        <a:buChar char="q"/>
                      </a:pPr>
                      <a:r>
                        <a:rPr lang="ar-SA" sz="1600" b="1" kern="1200" dirty="0">
                          <a:solidFill>
                            <a:schemeClr val="tx1"/>
                          </a:solidFill>
                          <a:effectLst/>
                          <a:latin typeface="+mn-lt"/>
                          <a:ea typeface="+mn-ea"/>
                          <a:cs typeface="B Nazanin" panose="00000400000000000000" pitchFamily="2" charset="-78"/>
                        </a:rPr>
                        <a:t>انعقاد تفاهم‌نامه با معاونت علم و فناوری رییس جمهور با موضوع ارائه تسهیلات خاص به نخبگان برای جذب در دستگاه‌های اجرایی</a:t>
                      </a:r>
                      <a:endParaRPr lang="en-US"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ar-SA" sz="2000" b="1" kern="1200" dirty="0">
                          <a:solidFill>
                            <a:schemeClr val="bg1"/>
                          </a:solidFill>
                          <a:latin typeface="Lalezar" panose="00000500000000000000" pitchFamily="50" charset="-78"/>
                          <a:ea typeface="+mn-ea"/>
                          <a:cs typeface="B Nazanin" panose="00000400000000000000" pitchFamily="2" charset="-78"/>
                        </a:rPr>
                        <a:t>تأمین عدالت استخدامی و بهنیه‌سازی نیروی انسانی در دستگاه‌های دولتی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0">
                <a:tc>
                  <a:txBody>
                    <a:bodyPr/>
                    <a:lstStyle/>
                    <a:p>
                      <a:pPr marL="285750" marR="0" lvl="0" indent="-285750" algn="r"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ar-SA" sz="1600" b="1" kern="1200" dirty="0">
                          <a:solidFill>
                            <a:schemeClr val="tx1"/>
                          </a:solidFill>
                          <a:effectLst/>
                          <a:latin typeface="+mn-lt"/>
                          <a:ea typeface="+mn-ea"/>
                          <a:cs typeface="B Nazanin" panose="00000400000000000000" pitchFamily="2" charset="-78"/>
                        </a:rPr>
                        <a:t>طراحی دستورالعمل نحوه استفاده از ظرفیت سازمان‌های مردم‌نهاد در امر مبارزه با فساد</a:t>
                      </a:r>
                      <a:r>
                        <a:rPr lang="fa-IR" sz="1600" b="1" kern="1200" dirty="0">
                          <a:solidFill>
                            <a:schemeClr val="tx1"/>
                          </a:solidFill>
                          <a:effectLst/>
                          <a:latin typeface="+mn-lt"/>
                          <a:ea typeface="+mn-ea"/>
                          <a:cs typeface="B Nazanin" panose="00000400000000000000" pitchFamily="2" charset="-78"/>
                        </a:rPr>
                        <a:t> و </a:t>
                      </a:r>
                      <a:r>
                        <a:rPr lang="ar-SA" sz="1600" b="1" kern="1200" dirty="0">
                          <a:solidFill>
                            <a:schemeClr val="tx1"/>
                          </a:solidFill>
                          <a:effectLst/>
                          <a:latin typeface="+mn-lt"/>
                          <a:ea typeface="+mn-ea"/>
                          <a:cs typeface="B Nazanin" panose="00000400000000000000" pitchFamily="2" charset="-78"/>
                        </a:rPr>
                        <a:t>اجرای مدل بومی سنجش فساد و سلامت اداری </a:t>
                      </a:r>
                      <a:endParaRPr lang="fa-IR" sz="1600" b="1" kern="1200" dirty="0">
                        <a:solidFill>
                          <a:schemeClr val="tx1"/>
                        </a:solidFill>
                        <a:effectLst/>
                        <a:latin typeface="+mn-lt"/>
                        <a:ea typeface="+mn-ea"/>
                        <a:cs typeface="B Nazanin" panose="00000400000000000000" pitchFamily="2" charset="-78"/>
                      </a:endParaRPr>
                    </a:p>
                    <a:p>
                      <a:pPr marL="285750" marR="0" lvl="0" indent="-285750" algn="r" defTabSz="914400" rtl="1" eaLnBrk="1" fontAlgn="auto" latinLnBrk="0" hangingPunct="1">
                        <a:lnSpc>
                          <a:spcPct val="115000"/>
                        </a:lnSpc>
                        <a:spcBef>
                          <a:spcPts val="0"/>
                        </a:spcBef>
                        <a:spcAft>
                          <a:spcPts val="0"/>
                        </a:spcAft>
                        <a:buClrTx/>
                        <a:buSzTx/>
                        <a:buFont typeface="Wingdings" panose="05000000000000000000" pitchFamily="2" charset="2"/>
                        <a:buChar char="v"/>
                        <a:tabLst/>
                        <a:defRPr/>
                      </a:pPr>
                      <a:r>
                        <a:rPr lang="ar-SA" sz="1600" b="1" kern="1200" dirty="0">
                          <a:solidFill>
                            <a:schemeClr val="tx1"/>
                          </a:solidFill>
                          <a:effectLst/>
                          <a:latin typeface="+mn-lt"/>
                          <a:ea typeface="+mn-ea"/>
                          <a:cs typeface="B Nazanin" panose="00000400000000000000" pitchFamily="2" charset="-78"/>
                        </a:rPr>
                        <a:t>تدوین دستورالعمل نحوه شناسایی و رفع گلوگاه‌های فسادخیز در دستگاه‌های اجرایی</a:t>
                      </a:r>
                      <a:endParaRPr lang="fa-IR" sz="16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مدیریت عملکرد در نظام اداری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3590589369"/>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بانک مرکزی جمهوری اسلامی ایران</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768795592"/>
              </p:ext>
            </p:extLst>
          </p:nvPr>
        </p:nvGraphicFramePr>
        <p:xfrm>
          <a:off x="0" y="837126"/>
          <a:ext cx="10958286" cy="5714873"/>
        </p:xfrm>
        <a:graphic>
          <a:graphicData uri="http://schemas.openxmlformats.org/drawingml/2006/table">
            <a:tbl>
              <a:tblPr firstRow="1" bandRow="1">
                <a:tableStyleId>{5C22544A-7EE6-4342-B048-85BDC9FD1C3A}</a:tableStyleId>
              </a:tblPr>
              <a:tblGrid>
                <a:gridCol w="8630956">
                  <a:extLst>
                    <a:ext uri="{9D8B030D-6E8A-4147-A177-3AD203B41FA5}">
                      <a16:colId xmlns:a16="http://schemas.microsoft.com/office/drawing/2014/main" val="2158984607"/>
                    </a:ext>
                  </a:extLst>
                </a:gridCol>
                <a:gridCol w="2327330">
                  <a:extLst>
                    <a:ext uri="{9D8B030D-6E8A-4147-A177-3AD203B41FA5}">
                      <a16:colId xmlns:a16="http://schemas.microsoft.com/office/drawing/2014/main" val="969674980"/>
                    </a:ext>
                  </a:extLst>
                </a:gridCol>
              </a:tblGrid>
              <a:tr h="1104780">
                <a:tc>
                  <a:txBody>
                    <a:bodyPr/>
                    <a:lstStyle/>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هدفگذاری رشد نقدینگی و پایه پولی مبتنی بر برنامه کنترل تورم: رشد نقدینگي در دوازده‌ماهه منتهي به پايان خردادماه ۱۴۰۱ معادل ۳۷.۸ درصد(نسبت به دوره مشابه سال قبل حدود ۴ درصد کاهش داشته است.) رشد پایه پولي در دوازده‌ماهه منتهي به پايان خرداد­ماه ۱۴۰۱ معادل ۲۷.۸ درصد (نسبت به دوره مشابه در سال ۱۴۰۰، حدود ۱۴ درصد کاهش داشته است.)</a:t>
                      </a: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ü"/>
                        <a:tabLst/>
                        <a:defRPr/>
                      </a:pPr>
                      <a:r>
                        <a:rPr lang="fa-IR" sz="1800" b="1" kern="1200" dirty="0">
                          <a:solidFill>
                            <a:schemeClr val="dk1"/>
                          </a:solidFill>
                          <a:effectLst/>
                          <a:latin typeface="+mn-lt"/>
                          <a:ea typeface="+mn-ea"/>
                          <a:cs typeface="B Nazanin" panose="00000400000000000000" pitchFamily="2" charset="-78"/>
                        </a:rPr>
                        <a:t>انتظام بخشی به بازار پول از طریق رعایت نرخ سود علی­الحساب سپرده­های سرمایه­گذاری مدت‌دار</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بازنگری سیاست های پولی با هدف کنترل تورم و نقدینگی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indent="-285750" rtl="1">
                        <a:buFont typeface="Wingdings" panose="05000000000000000000" pitchFamily="2" charset="2"/>
                        <a:buChar char="v"/>
                      </a:pPr>
                      <a:r>
                        <a:rPr lang="fa-IR" sz="1800" b="1" kern="1200" dirty="0">
                          <a:solidFill>
                            <a:schemeClr val="dk1"/>
                          </a:solidFill>
                          <a:effectLst/>
                          <a:latin typeface="+mn-lt"/>
                          <a:ea typeface="+mn-ea"/>
                          <a:cs typeface="B Nazanin" panose="00000400000000000000" pitchFamily="2" charset="-78"/>
                        </a:rPr>
                        <a:t>تشدید بازرسی‌های دوره‌ای و موردی از شرکت‌های صرافی و کنترل هر چه بیشتر صرافی‌ها از طریق طراحی و ارتقاء سیستم‌ها و سامانه‌های نظارتی برخط</a:t>
                      </a:r>
                    </a:p>
                    <a:p>
                      <a:pPr marL="285750" indent="-285750" rtl="1">
                        <a:buFont typeface="Wingdings" panose="05000000000000000000" pitchFamily="2" charset="2"/>
                        <a:buChar char="v"/>
                      </a:pPr>
                      <a:r>
                        <a:rPr lang="fa-IR" sz="1800" b="1" kern="1200" dirty="0">
                          <a:solidFill>
                            <a:schemeClr val="dk1"/>
                          </a:solidFill>
                          <a:effectLst/>
                          <a:latin typeface="+mn-lt"/>
                          <a:ea typeface="+mn-ea"/>
                          <a:cs typeface="B Nazanin" panose="00000400000000000000" pitchFamily="2" charset="-78"/>
                        </a:rPr>
                        <a:t>اعمال سیاست‌هایی مبتنی بر جلب همکاری مراجع ذی‌مدخل در شناسایی نهادهای پولی غیرمجاز</a:t>
                      </a: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ساماندهی موسسات غیر مجاز</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fa-IR" sz="1800" b="1" kern="1200" dirty="0">
                          <a:solidFill>
                            <a:schemeClr val="dk1"/>
                          </a:solidFill>
                          <a:effectLst/>
                          <a:latin typeface="+mn-lt"/>
                          <a:ea typeface="+mn-ea"/>
                          <a:cs typeface="B Nazanin" panose="00000400000000000000" pitchFamily="2" charset="-78"/>
                        </a:rPr>
                        <a:t>اعطای تسهیلات معادل  ۷۰۳۳.۴ هزار ميليارد ريال شبکه بانکي کشور به بخش‌هاي مختلف اقتصادي طي سه‌ماهه اول سال ۱۴۰۱(مبلغ ۱۹۹.۵هزار میلیارد ریال از آن به ۸۴۷ شرکت دانش بنیان)</a:t>
                      </a:r>
                    </a:p>
                    <a:p>
                      <a:pPr marL="285750" indent="-285750" rtl="1">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پرداخت مبلغ ۲۲۶ هزار میلیارد ریال طی سال ۱۴۰۰ و ۱۵۰ هزار میلیارد ریال در ۴ماهه نخست سال ۱۴۰۱ تسهیلات، بابت خرید تضمینی گندم، سایر محصولات کشاورزی، نهاده‌های دامی و کالاهای اساسی </a:t>
                      </a:r>
                      <a:endParaRPr lang="en-US" sz="18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هدایت اعتبار شبکه بانکی به سمت تولید</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271082">
                <a:tc>
                  <a:txBody>
                    <a:bodyPr/>
                    <a:lstStyle/>
                    <a:p>
                      <a:pPr marL="333375" marR="0" indent="-285750" algn="justLow" rtl="1">
                        <a:lnSpc>
                          <a:spcPct val="107000"/>
                        </a:lnSpc>
                        <a:spcBef>
                          <a:spcPts val="0"/>
                        </a:spcBef>
                        <a:spcAft>
                          <a:spcPts val="0"/>
                        </a:spcAft>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مهار و کنترل فعالیت‌های سفته‌بازانه و قاچاق ارز (از طریق اعمال محدوديت بر سقف تراکنش‌ها، ساماندهي چک‌هاي تضميني و  اعمال نظارت بر جابجايي مبالغ کلان)</a:t>
                      </a:r>
                    </a:p>
                    <a:p>
                      <a:pPr marL="333375" marR="0" indent="-285750" algn="justLow" rtl="1">
                        <a:lnSpc>
                          <a:spcPct val="107000"/>
                        </a:lnSpc>
                        <a:spcBef>
                          <a:spcPts val="0"/>
                        </a:spcBef>
                        <a:spcAft>
                          <a:spcPts val="0"/>
                        </a:spcAft>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 اولویت‌بندی نیازهای وارداتی، تامین ارز مورد نیاز واردات کالاهای اساسی، دارو، تجهیزات پزشکی</a:t>
                      </a:r>
                      <a:endParaRPr lang="en-US" sz="1800" b="1" kern="1200" dirty="0">
                        <a:solidFill>
                          <a:schemeClr val="dk1"/>
                        </a:solidFill>
                        <a:effectLst/>
                        <a:latin typeface="+mn-lt"/>
                        <a:ea typeface="+mn-ea"/>
                        <a:cs typeface="B Nazanin" panose="00000400000000000000" pitchFamily="2" charset="-78"/>
                      </a:endParaRPr>
                    </a:p>
                    <a:p>
                      <a:pPr marL="333375" marR="0" indent="-285750" algn="justLow" rtl="1">
                        <a:lnSpc>
                          <a:spcPct val="107000"/>
                        </a:lnSpc>
                        <a:spcBef>
                          <a:spcPts val="0"/>
                        </a:spcBef>
                        <a:spcAft>
                          <a:spcPts val="0"/>
                        </a:spcAft>
                        <a:buFont typeface="Wingdings" panose="05000000000000000000" pitchFamily="2" charset="2"/>
                        <a:buChar char="q"/>
                      </a:pPr>
                      <a:r>
                        <a:rPr lang="fa-IR" sz="1800" b="1" kern="1200" dirty="0">
                          <a:solidFill>
                            <a:schemeClr val="dk1"/>
                          </a:solidFill>
                          <a:effectLst/>
                          <a:latin typeface="+mn-lt"/>
                          <a:ea typeface="+mn-ea"/>
                          <a:cs typeface="B Nazanin" panose="00000400000000000000" pitchFamily="2" charset="-78"/>
                        </a:rPr>
                        <a:t>ممنوعیت واردات کالا بدون ثبت سفارش و تعیین منشاء ارز، ممنوعیت معاملات آتی سکه و طلا</a:t>
                      </a:r>
                      <a:endParaRPr lang="en-US" sz="1800" b="1" kern="1200" dirty="0">
                        <a:solidFill>
                          <a:schemeClr val="dk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000" b="1" kern="1200" dirty="0">
                          <a:solidFill>
                            <a:schemeClr val="bg1"/>
                          </a:solidFill>
                          <a:latin typeface="Lalezar" panose="00000500000000000000" pitchFamily="50" charset="-78"/>
                          <a:ea typeface="+mn-ea"/>
                          <a:cs typeface="B Nazanin" panose="00000400000000000000" pitchFamily="2" charset="-78"/>
                        </a:rPr>
                        <a:t>مدیریت تقاضای ارز</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0">
                <a:tc>
                  <a:txBody>
                    <a:bodyPr/>
                    <a:lstStyle/>
                    <a:p>
                      <a:pPr marL="333375" marR="0" indent="-285750" algn="justLow" defTabSz="914400" rtl="1" eaLnBrk="1" latinLnBrk="0" hangingPunct="1">
                        <a:lnSpc>
                          <a:spcPct val="107000"/>
                        </a:lnSpc>
                        <a:spcBef>
                          <a:spcPts val="0"/>
                        </a:spcBef>
                        <a:spcAft>
                          <a:spcPts val="0"/>
                        </a:spcAft>
                        <a:buFont typeface="Wingdings" panose="05000000000000000000" pitchFamily="2" charset="2"/>
                        <a:buChar char="Ø"/>
                      </a:pPr>
                      <a:r>
                        <a:rPr lang="fa-IR" sz="1800" b="1" kern="1200" dirty="0">
                          <a:solidFill>
                            <a:schemeClr val="dk1"/>
                          </a:solidFill>
                          <a:effectLst/>
                          <a:latin typeface="+mn-lt"/>
                          <a:ea typeface="+mn-ea"/>
                          <a:cs typeface="B Nazanin" panose="00000400000000000000" pitchFamily="2" charset="-78"/>
                        </a:rPr>
                        <a:t>تقویت بازار متشکل معاملات ارزی</a:t>
                      </a:r>
                    </a:p>
                    <a:p>
                      <a:pPr marL="333375" marR="0" indent="-285750" algn="justLow" defTabSz="914400" rtl="1" eaLnBrk="1" latinLnBrk="0" hangingPunct="1">
                        <a:lnSpc>
                          <a:spcPct val="107000"/>
                        </a:lnSpc>
                        <a:spcBef>
                          <a:spcPts val="0"/>
                        </a:spcBef>
                        <a:spcAft>
                          <a:spcPts val="0"/>
                        </a:spcAft>
                        <a:buFont typeface="Wingdings" panose="05000000000000000000" pitchFamily="2" charset="2"/>
                        <a:buChar char="Ø"/>
                      </a:pPr>
                      <a:r>
                        <a:rPr lang="fa-IR" sz="1800" b="1" kern="1200" dirty="0">
                          <a:solidFill>
                            <a:schemeClr val="dk1"/>
                          </a:solidFill>
                          <a:effectLst/>
                          <a:latin typeface="+mn-lt"/>
                          <a:ea typeface="+mn-ea"/>
                          <a:cs typeface="B Nazanin" panose="00000400000000000000" pitchFamily="2" charset="-78"/>
                        </a:rPr>
                        <a:t>راه‌اندازی سامانه رفع تعهد ارزی واردکنندگان</a:t>
                      </a:r>
                      <a:endParaRPr lang="en-US" sz="1800" b="1" kern="1200" dirty="0">
                        <a:solidFill>
                          <a:schemeClr val="dk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000" b="1" kern="1200" dirty="0">
                          <a:solidFill>
                            <a:schemeClr val="bg1"/>
                          </a:solidFill>
                          <a:latin typeface="Lalezar" panose="00000500000000000000" pitchFamily="50" charset="-78"/>
                          <a:ea typeface="+mn-ea"/>
                          <a:cs typeface="B Nazanin" panose="00000400000000000000" pitchFamily="2" charset="-78"/>
                        </a:rPr>
                        <a:t>افزایش شفافیت و کارایی بازار ارز</a:t>
                      </a:r>
                    </a:p>
                    <a:p>
                      <a:pPr marL="0" marR="0" indent="0" algn="ctr" defTabSz="914400" rtl="1" eaLnBrk="1" latinLnBrk="0" hangingPunct="1">
                        <a:lnSpc>
                          <a:spcPct val="115000"/>
                        </a:lnSpc>
                        <a:spcBef>
                          <a:spcPts val="0"/>
                        </a:spcBef>
                        <a:spcAft>
                          <a:spcPts val="0"/>
                        </a:spcAft>
                        <a:buFontTx/>
                        <a:buNone/>
                      </a:pP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067359913"/>
                  </a:ext>
                </a:extLst>
              </a:tr>
            </a:tbl>
          </a:graphicData>
        </a:graphic>
      </p:graphicFrame>
    </p:spTree>
    <p:extLst>
      <p:ext uri="{BB962C8B-B14F-4D97-AF65-F5344CB8AC3E}">
        <p14:creationId xmlns:p14="http://schemas.microsoft.com/office/powerpoint/2010/main" val="22887299"/>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امور اقتصادی و دارایی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870173741"/>
              </p:ext>
            </p:extLst>
          </p:nvPr>
        </p:nvGraphicFramePr>
        <p:xfrm>
          <a:off x="0" y="967755"/>
          <a:ext cx="10987314" cy="5586222"/>
        </p:xfrm>
        <a:graphic>
          <a:graphicData uri="http://schemas.openxmlformats.org/drawingml/2006/table">
            <a:tbl>
              <a:tblPr firstRow="1" bandRow="1">
                <a:tableStyleId>{5C22544A-7EE6-4342-B048-85BDC9FD1C3A}</a:tableStyleId>
              </a:tblPr>
              <a:tblGrid>
                <a:gridCol w="8630956">
                  <a:extLst>
                    <a:ext uri="{9D8B030D-6E8A-4147-A177-3AD203B41FA5}">
                      <a16:colId xmlns:a16="http://schemas.microsoft.com/office/drawing/2014/main" val="2158984607"/>
                    </a:ext>
                  </a:extLst>
                </a:gridCol>
                <a:gridCol w="2356358">
                  <a:extLst>
                    <a:ext uri="{9D8B030D-6E8A-4147-A177-3AD203B41FA5}">
                      <a16:colId xmlns:a16="http://schemas.microsoft.com/office/drawing/2014/main" val="969674980"/>
                    </a:ext>
                  </a:extLst>
                </a:gridCol>
              </a:tblGrid>
              <a:tr h="1104780">
                <a:tc>
                  <a:txBody>
                    <a:bodyPr/>
                    <a:lstStyle/>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تقسیط بلندمدت مالیات واحدهای آسیب دیده از کرونا، شرکت‌های تولیدی و دانش‌بنیان در اجرای ماده ۱۶۷ قانون مالیات های مستقیم</a:t>
                      </a:r>
                    </a:p>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افزایش ۱۰ درصدی تسهیلات پرداخت شده بدون ضامن (تعداد ۳۱۴۰۵۰ تسهیلات خرد به مبلغ ۲۸۹/۹۶ میلیارد ریال با سرانه پرداختی ۳۱میلیون تومان)</a:t>
                      </a:r>
                    </a:p>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کاهش</a:t>
                      </a:r>
                      <a:r>
                        <a:rPr lang="fa-IR" sz="1800" b="1" kern="1200" baseline="0" dirty="0">
                          <a:solidFill>
                            <a:schemeClr val="tx1"/>
                          </a:solidFill>
                          <a:effectLst/>
                          <a:latin typeface="+mn-lt"/>
                          <a:ea typeface="+mn-ea"/>
                          <a:cs typeface="B Nazanin" panose="00000400000000000000" pitchFamily="2" charset="-78"/>
                        </a:rPr>
                        <a:t> 5 درصدی مالیات بر درآمد بخش تولیدی در قانون بودجه سال 1401(از 25% به 20%)</a:t>
                      </a:r>
                      <a:endParaRPr lang="fa-IR" sz="1800" b="1" kern="1200" dirty="0">
                        <a:solidFill>
                          <a:schemeClr val="tx1"/>
                        </a:solidFill>
                        <a:effectLst/>
                        <a:latin typeface="+mn-lt"/>
                        <a:ea typeface="+mn-ea"/>
                        <a:cs typeface="B Nazanin" panose="00000400000000000000" pitchFamily="2" charset="-78"/>
                      </a:endParaRPr>
                    </a:p>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اعطای اعتبار مالیاتی با قابلیت انتقال به سنوات آتی به شرکت ها و موسسات متقاضی دانش بنیان</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just" defTabSz="914400" rtl="1" eaLnBrk="1" latinLnBrk="0" hangingPunct="1">
                        <a:lnSpc>
                          <a:spcPct val="115000"/>
                        </a:lnSpc>
                        <a:spcBef>
                          <a:spcPts val="0"/>
                        </a:spcBef>
                        <a:spcAft>
                          <a:spcPts val="0"/>
                        </a:spcAft>
                        <a:buFontTx/>
                        <a:buNone/>
                      </a:pPr>
                      <a:r>
                        <a:rPr lang="fa-IR" sz="2000" b="1" kern="1200" dirty="0">
                          <a:solidFill>
                            <a:schemeClr val="bg1"/>
                          </a:solidFill>
                          <a:latin typeface="Lalezar" panose="00000500000000000000" pitchFamily="50" charset="-78"/>
                          <a:ea typeface="+mn-ea"/>
                          <a:cs typeface="B Nazanin" panose="00000400000000000000" pitchFamily="2" charset="-78"/>
                        </a:rPr>
                        <a:t>حمایت از بنگاههای تولیدی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indent="-285750" algn="r" defTabSz="914400" rtl="1" eaLnBrk="1" latinLnBrk="0" hangingPunct="1">
                        <a:buFont typeface="Wingdings" panose="05000000000000000000" pitchFamily="2" charset="2"/>
                        <a:buChar char="Ø"/>
                      </a:pPr>
                      <a:r>
                        <a:rPr lang="fa-IR" sz="1800" b="1" kern="1200" dirty="0">
                          <a:solidFill>
                            <a:schemeClr val="tx1"/>
                          </a:solidFill>
                          <a:effectLst/>
                          <a:latin typeface="+mn-lt"/>
                          <a:ea typeface="+mn-ea"/>
                          <a:cs typeface="B Nazanin" panose="00000400000000000000" pitchFamily="2" charset="-78"/>
                        </a:rPr>
                        <a:t>به کارگیری پلمب الکترونیک در گمرکات اجرائی</a:t>
                      </a:r>
                    </a:p>
                    <a:p>
                      <a:pPr marL="285750" indent="-285750" algn="r" defTabSz="914400" rtl="1" eaLnBrk="1" latinLnBrk="0" hangingPunct="1">
                        <a:buFont typeface="Wingdings" panose="05000000000000000000" pitchFamily="2" charset="2"/>
                        <a:buChar char="Ø"/>
                      </a:pPr>
                      <a:r>
                        <a:rPr lang="fa-IR" sz="1800" b="1" kern="1200" dirty="0">
                          <a:solidFill>
                            <a:schemeClr val="tx1"/>
                          </a:solidFill>
                          <a:effectLst/>
                          <a:latin typeface="+mn-lt"/>
                          <a:ea typeface="+mn-ea"/>
                          <a:cs typeface="B Nazanin" panose="00000400000000000000" pitchFamily="2" charset="-78"/>
                        </a:rPr>
                        <a:t>توسعه شبکه اجتماعی هوشمند فعالان اقتصادی و مجازی سازی هوشمند نظارت‌های گمرکی</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just"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استقرار گمرک هوشمند</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ترخیص کالاهای واحدهای تولیدی با ارائه حداقل اسناد</a:t>
                      </a:r>
                      <a:endParaRPr lang="en-US" sz="18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ترخیص نسیه مواد اولیه و قطعات وارده توسط واحدهای تولیدی بدون پرداخت حقوق ورودی با نگهداری بخشی از کالا</a:t>
                      </a:r>
                      <a:endParaRPr lang="en-US" sz="18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موافقت با قرار گرفتن اظهارنامه‌های اقلام اساسی در مسیر سبز با حداقل زمان انجام تشریفات گمرکی</a:t>
                      </a:r>
                    </a:p>
                    <a:p>
                      <a:pPr marL="28575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موافقت با حمل یکسره و ارزیابی در محل واحدهای تولیدی کالاهای اساسی از جمله محموله‏های واکسن کرونا و سرم های انسانی</a:t>
                      </a:r>
                      <a:endParaRPr lang="en-US" sz="1800" b="1" kern="1200" dirty="0">
                        <a:solidFill>
                          <a:schemeClr val="tx1"/>
                        </a:solidFill>
                        <a:effectLst/>
                        <a:latin typeface="+mn-lt"/>
                        <a:ea typeface="+mn-ea"/>
                        <a:cs typeface="B Nazanin" panose="00000400000000000000" pitchFamily="2" charset="-78"/>
                      </a:endParaRPr>
                    </a:p>
                    <a:p>
                      <a:pPr marL="285750" indent="-285750">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پذیرش ضمانت نامه بانکی معتبر جهت حقوق ورودی و مالیـات بر ارزش افزوده و نیز عوارض صـادراتی</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اعمال سیاست‌های حاکمیتی جدید در گمرک برای رفع مشکلات ناشی از تحریم</a:t>
                      </a:r>
                      <a:endParaRPr lang="en-US" sz="2000" b="1" kern="1200" dirty="0">
                        <a:solidFill>
                          <a:schemeClr val="bg1"/>
                        </a:solidFill>
                        <a:latin typeface="Lalezar" panose="00000500000000000000" pitchFamily="50" charset="-78"/>
                        <a:ea typeface="+mn-ea"/>
                        <a:cs typeface="B Nazanin" panose="00000400000000000000" pitchFamily="2" charset="-78"/>
                      </a:endParaRPr>
                    </a:p>
                    <a:p>
                      <a:pPr marL="0" algn="just" defTabSz="914400" rtl="1" eaLnBrk="1" latinLnBrk="0" hangingPunct="1"/>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271082">
                <a:tc>
                  <a:txBody>
                    <a:bodyPr/>
                    <a:lstStyle/>
                    <a:p>
                      <a:pPr rtl="1"/>
                      <a:r>
                        <a:rPr lang="fa-IR" sz="1800" kern="1200" dirty="0">
                          <a:solidFill>
                            <a:schemeClr val="dk1"/>
                          </a:solidFill>
                          <a:effectLst/>
                          <a:latin typeface="+mn-lt"/>
                          <a:ea typeface="+mn-ea"/>
                          <a:cs typeface="B Nazanin" panose="00000400000000000000" pitchFamily="2" charset="-78"/>
                        </a:rPr>
                        <a:t> </a:t>
                      </a:r>
                      <a:endParaRPr lang="en-US" sz="1800" kern="1200" dirty="0">
                        <a:solidFill>
                          <a:schemeClr val="dk1"/>
                        </a:solidFill>
                        <a:effectLst/>
                        <a:latin typeface="+mn-lt"/>
                        <a:ea typeface="+mn-ea"/>
                        <a:cs typeface="B Nazanin" panose="00000400000000000000" pitchFamily="2" charset="-78"/>
                      </a:endParaRPr>
                    </a:p>
                    <a:p>
                      <a:pPr marL="0" indent="0" algn="r" defTabSz="914400" rtl="1" eaLnBrk="1" latinLnBrk="0" hangingPunct="1">
                        <a:buFont typeface="Wingdings" panose="05000000000000000000" pitchFamily="2" charset="2"/>
                        <a:buNone/>
                      </a:pPr>
                      <a:r>
                        <a:rPr lang="fa-IR" sz="1800" b="1" kern="1200" dirty="0">
                          <a:solidFill>
                            <a:schemeClr val="tx1"/>
                          </a:solidFill>
                          <a:effectLst/>
                          <a:latin typeface="+mn-lt"/>
                          <a:ea typeface="+mn-ea"/>
                          <a:cs typeface="B Nazanin" panose="00000400000000000000" pitchFamily="2" charset="-78"/>
                        </a:rPr>
                        <a:t>تاکنون ۶۰۴۸۸۸ فقره اموال غیرمنقول دولت در سامانه سادا ثبت شده است.</a:t>
                      </a:r>
                      <a:endParaRPr lang="en-US"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just" defTabSz="914400" rtl="1" eaLnBrk="1" latinLnBrk="0" hangingPunct="1">
                        <a:lnSpc>
                          <a:spcPct val="115000"/>
                        </a:lnSpc>
                        <a:spcBef>
                          <a:spcPts val="0"/>
                        </a:spcBef>
                        <a:spcAft>
                          <a:spcPts val="0"/>
                        </a:spcAft>
                        <a:buFontTx/>
                        <a:buNone/>
                      </a:pPr>
                      <a:r>
                        <a:rPr lang="fa-IR" sz="2000" b="1" kern="1200" dirty="0">
                          <a:solidFill>
                            <a:schemeClr val="bg1"/>
                          </a:solidFill>
                          <a:latin typeface="Lalezar" panose="00000500000000000000" pitchFamily="50" charset="-78"/>
                          <a:ea typeface="+mn-ea"/>
                          <a:cs typeface="B Nazanin" panose="00000400000000000000" pitchFamily="2" charset="-78"/>
                        </a:rPr>
                        <a:t>شفافیت اطلاعات اموال غیر منقول دولت</a:t>
                      </a:r>
                    </a:p>
                    <a:p>
                      <a:pPr marL="0" marR="0" indent="0" algn="just" defTabSz="914400" rtl="1" eaLnBrk="1" latinLnBrk="0" hangingPunct="1">
                        <a:lnSpc>
                          <a:spcPct val="115000"/>
                        </a:lnSpc>
                        <a:spcBef>
                          <a:spcPts val="0"/>
                        </a:spcBef>
                        <a:spcAft>
                          <a:spcPts val="0"/>
                        </a:spcAft>
                        <a:buFontTx/>
                        <a:buNone/>
                      </a:pP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bl>
          </a:graphicData>
        </a:graphic>
      </p:graphicFrame>
    </p:spTree>
    <p:extLst>
      <p:ext uri="{BB962C8B-B14F-4D97-AF65-F5344CB8AC3E}">
        <p14:creationId xmlns:p14="http://schemas.microsoft.com/office/powerpoint/2010/main" val="82029377"/>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t>وزارت امور اقتصادی و دارایی</a:t>
            </a:r>
            <a:endParaRPr lang="en-US" dirty="0"/>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160696157"/>
              </p:ext>
            </p:extLst>
          </p:nvPr>
        </p:nvGraphicFramePr>
        <p:xfrm>
          <a:off x="261257" y="967755"/>
          <a:ext cx="10668000" cy="5460365"/>
        </p:xfrm>
        <a:graphic>
          <a:graphicData uri="http://schemas.openxmlformats.org/drawingml/2006/table">
            <a:tbl>
              <a:tblPr firstRow="1" bandRow="1">
                <a:tableStyleId>{5C22544A-7EE6-4342-B048-85BDC9FD1C3A}</a:tableStyleId>
              </a:tblPr>
              <a:tblGrid>
                <a:gridCol w="8188717">
                  <a:extLst>
                    <a:ext uri="{9D8B030D-6E8A-4147-A177-3AD203B41FA5}">
                      <a16:colId xmlns:a16="http://schemas.microsoft.com/office/drawing/2014/main" val="2158984607"/>
                    </a:ext>
                  </a:extLst>
                </a:gridCol>
                <a:gridCol w="2479283">
                  <a:extLst>
                    <a:ext uri="{9D8B030D-6E8A-4147-A177-3AD203B41FA5}">
                      <a16:colId xmlns:a16="http://schemas.microsoft.com/office/drawing/2014/main" val="969674980"/>
                    </a:ext>
                  </a:extLst>
                </a:gridCol>
              </a:tblGrid>
              <a:tr h="1104780">
                <a:tc>
                  <a:txBody>
                    <a:bodyPr/>
                    <a:lstStyle/>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ایجاد پنجره واحد خدمات مالیاتی در جهت خدمات‌رسانی مؤثر به مؤدیان و همچنین کاهش مراجعات حضوری مؤدیان </a:t>
                      </a:r>
                    </a:p>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طراحی و پیاده‌سازی سازوکارهای پیشگیری، شناسایی و مبارزه با فرار مالیاتی (شناسایی دو میلیون و دویست هزار مودی جدید مالیاتی از طریق ساماندهی به دستگاه‌های پوز)</a:t>
                      </a:r>
                    </a:p>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اصلاح قانون مالیات های مستقیم و توسعه پایه های مالیاتی ضدتورمی  از طریق پیگیری طرح مالیات بر عایدی سرمایه در مجلس</a:t>
                      </a:r>
                    </a:p>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اجرای اقدمات مربوط به استقرار نظام پایانه‌های فروشگاهی و سامانه مودیان در راستای تحقق هوشمندسازی نظام مالیاتی </a:t>
                      </a:r>
                    </a:p>
                    <a:p>
                      <a:pPr marL="285750" marR="0" lvl="0" indent="-285750" algn="just" rtl="1">
                        <a:lnSpc>
                          <a:spcPct val="107000"/>
                        </a:lnSpc>
                        <a:spcBef>
                          <a:spcPts val="0"/>
                        </a:spcBef>
                        <a:spcAft>
                          <a:spcPts val="800"/>
                        </a:spcAft>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مقابل با پولشویی و فرار مالیاتی از طریق ایجاد سامانه سوت‌زنی مالیاتی</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just"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بازنگری در نظام مالیات ستانی کشور با هدف رعایت اصل عدالت مالیاتی و افزایش رضایتمندی مودیان </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0" marR="0" lvl="0" indent="0" algn="just" defTabSz="914400" rtl="1" eaLnBrk="1" latinLnBrk="0" hangingPunct="1">
                        <a:lnSpc>
                          <a:spcPct val="107000"/>
                        </a:lnSpc>
                        <a:spcBef>
                          <a:spcPts val="0"/>
                        </a:spcBef>
                        <a:spcAft>
                          <a:spcPts val="800"/>
                        </a:spcAft>
                        <a:buFont typeface="Wingdings" panose="05000000000000000000" pitchFamily="2" charset="2"/>
                        <a:buNone/>
                      </a:pPr>
                      <a:r>
                        <a:rPr lang="fa-IR" sz="1800" b="1" kern="1200" dirty="0">
                          <a:solidFill>
                            <a:schemeClr val="tx1"/>
                          </a:solidFill>
                          <a:effectLst/>
                          <a:latin typeface="+mn-lt"/>
                          <a:ea typeface="+mn-ea"/>
                          <a:cs typeface="B Nazanin" panose="00000400000000000000" pitchFamily="2" charset="-78"/>
                        </a:rPr>
                        <a:t>ایجاد </a:t>
                      </a:r>
                      <a:r>
                        <a:rPr lang="ar-SA" sz="1800" b="1" kern="1200" dirty="0">
                          <a:solidFill>
                            <a:schemeClr val="tx1"/>
                          </a:solidFill>
                          <a:effectLst/>
                          <a:latin typeface="+mn-lt"/>
                          <a:ea typeface="+mn-ea"/>
                          <a:cs typeface="B Nazanin" panose="00000400000000000000" pitchFamily="2" charset="-78"/>
                        </a:rPr>
                        <a:t>سامانه نرم افزاری سفارشی مديريت بدهی‌ها و اوراق بازار پول و سرمايه</a:t>
                      </a:r>
                      <a:r>
                        <a:rPr lang="fa-IR" sz="1800" b="1" kern="1200" dirty="0">
                          <a:solidFill>
                            <a:schemeClr val="tx1"/>
                          </a:solidFill>
                          <a:effectLst/>
                          <a:latin typeface="+mn-lt"/>
                          <a:ea typeface="+mn-ea"/>
                          <a:cs typeface="B Nazanin" panose="00000400000000000000" pitchFamily="2" charset="-78"/>
                        </a:rPr>
                        <a:t> در بخش مدیریت بدهی ها در دستور کار قرار گرفته است؛ ۵ زیر سامانه اطلاعات پایه، ثبت و گزارشگری بدهی‌ها و مطالبات، تسویه و تهاتر، اوراق، سبد بدهی در این سامانه پیش‌بینی شده که تاکنون  سه زیر سامانه به بهره‌برداری رسیده است.</a:t>
                      </a:r>
                    </a:p>
                    <a:p>
                      <a:pPr marL="0" indent="0" algn="r" defTabSz="914400" rtl="1" eaLnBrk="1" latinLnBrk="0" hangingPunct="1">
                        <a:buFont typeface="Wingdings" panose="05000000000000000000" pitchFamily="2" charset="2"/>
                        <a:buNone/>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just" defTabSz="914400" rtl="1" eaLnBrk="1" latinLnBrk="0" hangingPunct="1">
                        <a:lnSpc>
                          <a:spcPct val="115000"/>
                        </a:lnSpc>
                        <a:spcBef>
                          <a:spcPts val="0"/>
                        </a:spcBef>
                        <a:spcAft>
                          <a:spcPts val="0"/>
                        </a:spcAft>
                        <a:buFontTx/>
                        <a:buNone/>
                      </a:pPr>
                      <a:r>
                        <a:rPr lang="ar-SA" sz="2200" b="1" kern="1200" dirty="0">
                          <a:solidFill>
                            <a:schemeClr val="bg1"/>
                          </a:solidFill>
                          <a:latin typeface="Lalezar" panose="00000500000000000000" pitchFamily="50" charset="-78"/>
                          <a:ea typeface="+mn-ea"/>
                          <a:cs typeface="B Nazanin" panose="00000400000000000000" pitchFamily="2" charset="-78"/>
                        </a:rPr>
                        <a:t>مدیریت بدهی های عمومی دولت</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0" marR="0" indent="0" algn="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fa-IR" sz="1800" b="1" kern="1200" dirty="0">
                          <a:solidFill>
                            <a:schemeClr val="tx1"/>
                          </a:solidFill>
                          <a:effectLst/>
                          <a:latin typeface="+mn-lt"/>
                          <a:ea typeface="+mn-ea"/>
                          <a:cs typeface="B Nazanin" panose="00000400000000000000" pitchFamily="2" charset="-78"/>
                        </a:rPr>
                        <a:t>شفاف و ساده‌سازی شرایط، مدارک و زمان صدور مجوزهای کشور</a:t>
                      </a:r>
                      <a:endParaRPr lang="en-US" sz="1800" b="1" kern="1200" dirty="0">
                        <a:solidFill>
                          <a:schemeClr val="tx1"/>
                        </a:solidFill>
                        <a:effectLst/>
                        <a:latin typeface="+mn-lt"/>
                        <a:ea typeface="+mn-ea"/>
                        <a:cs typeface="B Nazanin" panose="00000400000000000000" pitchFamily="2" charset="-78"/>
                      </a:endParaRPr>
                    </a:p>
                    <a:p>
                      <a:pPr marL="0" indent="0" algn="r" defTabSz="914400" rtl="1" eaLnBrk="1" latinLnBrk="0" hangingPunct="1">
                        <a:buFont typeface="Wingdings" panose="05000000000000000000" pitchFamily="2" charset="2"/>
                        <a:buNone/>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just" defTabSz="914400" rtl="1" eaLnBrk="1" fontAlgn="auto" latinLnBrk="0" hangingPunct="1">
                        <a:lnSpc>
                          <a:spcPct val="115000"/>
                        </a:lnSpc>
                        <a:spcBef>
                          <a:spcPts val="0"/>
                        </a:spcBef>
                        <a:spcAft>
                          <a:spcPts val="0"/>
                        </a:spcAft>
                        <a:buClrTx/>
                        <a:buSzTx/>
                        <a:buFontTx/>
                        <a:buNone/>
                        <a:tabLst/>
                        <a:defRPr/>
                      </a:pPr>
                      <a:r>
                        <a:rPr lang="fa-IR" sz="2200" b="1" kern="1200" dirty="0">
                          <a:solidFill>
                            <a:schemeClr val="bg1"/>
                          </a:solidFill>
                          <a:latin typeface="Lalezar" panose="00000500000000000000" pitchFamily="50" charset="-78"/>
                          <a:ea typeface="+mn-ea"/>
                          <a:cs typeface="B Nazanin" panose="00000400000000000000" pitchFamily="2" charset="-78"/>
                        </a:rPr>
                        <a:t>مطالعات، پایش و بهبود محیط کسب و کار</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358284600"/>
                  </a:ext>
                </a:extLst>
              </a:tr>
            </a:tbl>
          </a:graphicData>
        </a:graphic>
      </p:graphicFrame>
    </p:spTree>
    <p:extLst>
      <p:ext uri="{BB962C8B-B14F-4D97-AF65-F5344CB8AC3E}">
        <p14:creationId xmlns:p14="http://schemas.microsoft.com/office/powerpoint/2010/main" val="3745989211"/>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سازمان برنامه و بودجه کشور</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886626905"/>
              </p:ext>
            </p:extLst>
          </p:nvPr>
        </p:nvGraphicFramePr>
        <p:xfrm>
          <a:off x="337184" y="982636"/>
          <a:ext cx="10658765" cy="5267020"/>
        </p:xfrm>
        <a:graphic>
          <a:graphicData uri="http://schemas.openxmlformats.org/drawingml/2006/table">
            <a:tbl>
              <a:tblPr firstRow="1" bandRow="1">
                <a:tableStyleId>{5C22544A-7EE6-4342-B048-85BDC9FD1C3A}</a:tableStyleId>
              </a:tblPr>
              <a:tblGrid>
                <a:gridCol w="7094130">
                  <a:extLst>
                    <a:ext uri="{9D8B030D-6E8A-4147-A177-3AD203B41FA5}">
                      <a16:colId xmlns:a16="http://schemas.microsoft.com/office/drawing/2014/main" val="2158984607"/>
                    </a:ext>
                  </a:extLst>
                </a:gridCol>
                <a:gridCol w="3564635">
                  <a:extLst>
                    <a:ext uri="{9D8B030D-6E8A-4147-A177-3AD203B41FA5}">
                      <a16:colId xmlns:a16="http://schemas.microsoft.com/office/drawing/2014/main" val="969674980"/>
                    </a:ext>
                  </a:extLst>
                </a:gridCol>
              </a:tblGrid>
              <a:tr h="1627599">
                <a:tc>
                  <a:txBody>
                    <a:bodyPr/>
                    <a:lstStyle/>
                    <a:p>
                      <a:pPr marL="0" marR="0" indent="0" algn="just" defTabSz="914400" rtl="1" eaLnBrk="1" latinLnBrk="0" hangingPunct="1">
                        <a:lnSpc>
                          <a:spcPct val="115000"/>
                        </a:lnSpc>
                        <a:spcBef>
                          <a:spcPts val="0"/>
                        </a:spcBef>
                        <a:spcAft>
                          <a:spcPts val="0"/>
                        </a:spcAft>
                        <a:buFont typeface="Wingdings" panose="05000000000000000000" pitchFamily="2" charset="2"/>
                        <a:buNone/>
                      </a:pPr>
                      <a:endParaRPr lang="fa-IR" sz="1800" b="1" kern="1200" dirty="0">
                        <a:solidFill>
                          <a:schemeClr val="dk1"/>
                        </a:solidFill>
                        <a:effectLst/>
                        <a:latin typeface="+mn-lt"/>
                        <a:ea typeface="+mn-ea"/>
                        <a:cs typeface="B Nazanin" panose="00000400000000000000" pitchFamily="2" charset="-78"/>
                      </a:endParaRPr>
                    </a:p>
                    <a:p>
                      <a:pPr marL="0" marR="0" indent="0" algn="just" defTabSz="914400" rtl="1" eaLnBrk="1" latinLnBrk="0" hangingPunct="1">
                        <a:lnSpc>
                          <a:spcPct val="115000"/>
                        </a:lnSpc>
                        <a:spcBef>
                          <a:spcPts val="0"/>
                        </a:spcBef>
                        <a:spcAft>
                          <a:spcPts val="0"/>
                        </a:spcAft>
                        <a:buFont typeface="Wingdings" panose="05000000000000000000" pitchFamily="2" charset="2"/>
                        <a:buNone/>
                      </a:pPr>
                      <a:r>
                        <a:rPr lang="fa-IR" sz="1800" b="1" kern="1200" dirty="0">
                          <a:solidFill>
                            <a:schemeClr val="dk1"/>
                          </a:solidFill>
                          <a:effectLst/>
                          <a:latin typeface="+mn-lt"/>
                          <a:ea typeface="+mn-ea"/>
                          <a:cs typeface="B Nazanin" panose="00000400000000000000" pitchFamily="2" charset="-78"/>
                        </a:rPr>
                        <a:t>در پایان سال ۱۴۰۰ علاوه بر تأمین هزینه‌های جاری، بازپرداخت به‌موقع اصل و سود اوراق منتشر شده در دولت قبل؛ کشور با کسری بودجه ۴۸۰  همت مواجه بود و حتی ۶۰ همت تخصیص صادر شده بدون اعتبار در خزانه مانده بود؛ تمرکز سازمان برنامه و بودجه در یک سال گذشته معطوف به تأمین کسری بودجه از شیوه‌های غیرتورمی و بدون استقراض از بانک مرکزی بوده. از سوی دیگر بازپرداخت ۵۳۵ همت اوراق به دوش دولت سیزدهم افتاده بود که باید به طور متوسط ماهانه ۱۱ همت از این اوراق بازپرداخت می‌کرد.</a:t>
                      </a:r>
                    </a:p>
                    <a:p>
                      <a:pPr marL="0" marR="0" indent="0" algn="just" defTabSz="914400" rtl="1" eaLnBrk="1" latinLnBrk="0" hangingPunct="1">
                        <a:lnSpc>
                          <a:spcPct val="115000"/>
                        </a:lnSpc>
                        <a:spcBef>
                          <a:spcPts val="0"/>
                        </a:spcBef>
                        <a:spcAft>
                          <a:spcPts val="0"/>
                        </a:spcAft>
                        <a:buFont typeface="Wingdings" panose="05000000000000000000" pitchFamily="2" charset="2"/>
                        <a:buNone/>
                      </a:pPr>
                      <a:endParaRPr lang="fa-IR" sz="18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مدیریت بودجه کشور در شرایط بحرانی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840595">
                <a:tc>
                  <a:txBody>
                    <a:bodyPr/>
                    <a:lstStyle/>
                    <a:p>
                      <a:pPr marL="0" marR="0" algn="just">
                        <a:lnSpc>
                          <a:spcPct val="115000"/>
                        </a:lnSpc>
                        <a:spcBef>
                          <a:spcPts val="0"/>
                        </a:spcBef>
                        <a:spcAft>
                          <a:spcPts val="0"/>
                        </a:spcAft>
                      </a:pPr>
                      <a:r>
                        <a:rPr lang="fa-IR" sz="1800" b="1" kern="1200" dirty="0">
                          <a:solidFill>
                            <a:schemeClr val="dk1"/>
                          </a:solidFill>
                          <a:effectLst/>
                          <a:latin typeface="+mn-lt"/>
                          <a:ea typeface="+mn-ea"/>
                          <a:cs typeface="B Nazanin" panose="00000400000000000000" pitchFamily="2" charset="-78"/>
                        </a:rPr>
                        <a:t>افزایش بیش از ۱۰۰ درصدی اعتبارات عمرانی دولت نسبت به سال قبل و عملکرد معادل ۲۰۲ همت</a:t>
                      </a:r>
                      <a:endParaRPr lang="en-US" sz="18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رشد تاریخی بودجه عمرانی </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896841">
                <a:tc>
                  <a:txBody>
                    <a:bodyPr/>
                    <a:lstStyle/>
                    <a:p>
                      <a:pPr algn="just"/>
                      <a:r>
                        <a:rPr lang="fa-IR" sz="1800" b="1" kern="1200" dirty="0">
                          <a:solidFill>
                            <a:schemeClr val="dk1"/>
                          </a:solidFill>
                          <a:effectLst/>
                          <a:latin typeface="+mn-lt"/>
                          <a:ea typeface="+mn-ea"/>
                          <a:cs typeface="B Nazanin" panose="00000400000000000000" pitchFamily="2" charset="-78"/>
                        </a:rPr>
                        <a:t>اختصاص ۱۶۰ همت به بخش بهداشت و درمان و ۶ همت به تأمین واکسن</a:t>
                      </a:r>
                      <a:endParaRPr lang="en-US" sz="18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تامین مالی بخش بهداشت برای عبور از گردنه </a:t>
                      </a:r>
                      <a:r>
                        <a:rPr lang="fa-IR" sz="2400" b="1" kern="1200" dirty="0" err="1">
                          <a:solidFill>
                            <a:schemeClr val="bg1"/>
                          </a:solidFill>
                          <a:latin typeface="Lalezar" panose="00000500000000000000" pitchFamily="50" charset="-78"/>
                          <a:ea typeface="+mn-ea"/>
                          <a:cs typeface="B Nazanin" panose="00000400000000000000" pitchFamily="2" charset="-78"/>
                        </a:rPr>
                        <a:t>کرونا</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896841">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fa-IR" sz="1800" b="1" kern="1200" dirty="0">
                          <a:solidFill>
                            <a:schemeClr val="dk1"/>
                          </a:solidFill>
                          <a:effectLst/>
                          <a:latin typeface="+mn-lt"/>
                          <a:ea typeface="+mn-ea"/>
                          <a:cs typeface="B Nazanin" panose="00000400000000000000" pitchFamily="2" charset="-78"/>
                        </a:rPr>
                        <a:t>تاکنون امکان ثبت‌نام برای بیش از ۳ میلیون نفر فراهم شده است و این امکان تا ثبت‌نام تمام جاماندگان که ۷ میلیون نفر هستند ادامه دارد.</a:t>
                      </a:r>
                    </a:p>
                    <a:p>
                      <a:pPr marL="0" marR="0" lvl="0" indent="0" algn="just" defTabSz="914400" rtl="1" eaLnBrk="1" fontAlgn="auto" latinLnBrk="0" hangingPunct="1">
                        <a:lnSpc>
                          <a:spcPct val="100000"/>
                        </a:lnSpc>
                        <a:spcBef>
                          <a:spcPts val="0"/>
                        </a:spcBef>
                        <a:spcAft>
                          <a:spcPts val="0"/>
                        </a:spcAft>
                        <a:buClrTx/>
                        <a:buSzTx/>
                        <a:buFontTx/>
                        <a:buNone/>
                        <a:tabLst/>
                        <a:defRPr/>
                      </a:pPr>
                      <a:endParaRPr lang="en-US" sz="18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عدالت در دسترسی به حمایت های یارانه ای دولت</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2281843"/>
                  </a:ext>
                </a:extLst>
              </a:tr>
            </a:tbl>
          </a:graphicData>
        </a:graphic>
      </p:graphicFrame>
    </p:spTree>
    <p:extLst>
      <p:ext uri="{BB962C8B-B14F-4D97-AF65-F5344CB8AC3E}">
        <p14:creationId xmlns:p14="http://schemas.microsoft.com/office/powerpoint/2010/main" val="3436109991"/>
      </p:ext>
    </p:extLst>
  </p:cSld>
  <p:clrMapOvr>
    <a:overrideClrMapping bg1="lt1" tx1="dk1" bg2="lt2" tx2="dk2" accent1="accent1" accent2="accent2" accent3="accent3" accent4="accent4" accent5="accent5" accent6="accent6" hlink="hlink" folHlink="folHlink"/>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جهاد کشاورزی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656066021"/>
              </p:ext>
            </p:extLst>
          </p:nvPr>
        </p:nvGraphicFramePr>
        <p:xfrm>
          <a:off x="174171" y="827282"/>
          <a:ext cx="10800343" cy="5646420"/>
        </p:xfrm>
        <a:graphic>
          <a:graphicData uri="http://schemas.openxmlformats.org/drawingml/2006/table">
            <a:tbl>
              <a:tblPr firstRow="1" bandRow="1">
                <a:tableStyleId>{5C22544A-7EE6-4342-B048-85BDC9FD1C3A}</a:tableStyleId>
              </a:tblPr>
              <a:tblGrid>
                <a:gridCol w="8968395">
                  <a:extLst>
                    <a:ext uri="{9D8B030D-6E8A-4147-A177-3AD203B41FA5}">
                      <a16:colId xmlns:a16="http://schemas.microsoft.com/office/drawing/2014/main" val="2158984607"/>
                    </a:ext>
                  </a:extLst>
                </a:gridCol>
                <a:gridCol w="1831948">
                  <a:extLst>
                    <a:ext uri="{9D8B030D-6E8A-4147-A177-3AD203B41FA5}">
                      <a16:colId xmlns:a16="http://schemas.microsoft.com/office/drawing/2014/main" val="969674980"/>
                    </a:ext>
                  </a:extLst>
                </a:gridCol>
              </a:tblGrid>
              <a:tr h="110478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توسعه و احداث </a:t>
                      </a:r>
                      <a:r>
                        <a:rPr lang="fa-IR" sz="1800" b="1" kern="1200" dirty="0">
                          <a:solidFill>
                            <a:schemeClr val="tx1"/>
                          </a:solidFill>
                          <a:effectLst/>
                          <a:latin typeface="+mn-lt"/>
                          <a:ea typeface="+mn-ea"/>
                          <a:cs typeface="B Nazanin" panose="00000400000000000000" pitchFamily="2" charset="-78"/>
                        </a:rPr>
                        <a:t>۷۵۰ </a:t>
                      </a:r>
                      <a:r>
                        <a:rPr lang="ar-SA" sz="1800" b="1" kern="1200" dirty="0">
                          <a:solidFill>
                            <a:schemeClr val="tx1"/>
                          </a:solidFill>
                          <a:effectLst/>
                          <a:latin typeface="+mn-lt"/>
                          <a:ea typeface="+mn-ea"/>
                          <a:cs typeface="B Nazanin" panose="00000400000000000000" pitchFamily="2" charset="-78"/>
                        </a:rPr>
                        <a:t> هکتار گلخانه جدید</a:t>
                      </a:r>
                      <a:endParaRPr lang="fa-IR" sz="18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تکمیل ذخایر راهبردی کالاهای اساسی</a:t>
                      </a:r>
                      <a:r>
                        <a:rPr lang="fa-IR" sz="1800" b="1" kern="1200" dirty="0">
                          <a:solidFill>
                            <a:schemeClr val="tx1"/>
                          </a:solidFill>
                          <a:effectLst/>
                          <a:latin typeface="+mn-lt"/>
                          <a:ea typeface="+mn-ea"/>
                          <a:cs typeface="B Nazanin" panose="00000400000000000000" pitchFamily="2" charset="-78"/>
                        </a:rPr>
                        <a:t> از ۴۵ روز به بیش از ۵ ماه </a:t>
                      </a:r>
                      <a:endParaRPr lang="en-US" sz="18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800" b="1" kern="1200" dirty="0">
                          <a:solidFill>
                            <a:schemeClr val="tx1"/>
                          </a:solidFill>
                          <a:effectLst/>
                          <a:latin typeface="+mn-lt"/>
                          <a:ea typeface="+mn-ea"/>
                          <a:cs typeface="B Nazanin" panose="00000400000000000000" pitchFamily="2" charset="-78"/>
                        </a:rPr>
                        <a:t>تامین کامل کود و بذر مورد نیاز کشت پاییزه سال زراعی ۱۴۰۰-۱۴۰۱</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توزیع </a:t>
                      </a:r>
                      <a:r>
                        <a:rPr lang="fa-IR" sz="1800" b="1" kern="1200" dirty="0">
                          <a:solidFill>
                            <a:schemeClr val="tx1"/>
                          </a:solidFill>
                          <a:effectLst/>
                          <a:latin typeface="+mn-lt"/>
                          <a:ea typeface="+mn-ea"/>
                          <a:cs typeface="B Nazanin" panose="00000400000000000000" pitchFamily="2" charset="-78"/>
                        </a:rPr>
                        <a:t>۳</a:t>
                      </a:r>
                      <a:r>
                        <a:rPr lang="ar-SA" sz="1800" b="1" kern="1200" dirty="0">
                          <a:solidFill>
                            <a:schemeClr val="tx1"/>
                          </a:solidFill>
                          <a:effectLst/>
                          <a:latin typeface="+mn-lt"/>
                          <a:ea typeface="+mn-ea"/>
                          <a:cs typeface="B Nazanin" panose="00000400000000000000" pitchFamily="2" charset="-78"/>
                        </a:rPr>
                        <a:t> میلیون تن نهاده دامی بین روستاییان و عشایر</a:t>
                      </a:r>
                      <a:endParaRPr lang="fa-IR" sz="18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توسعه کشت دیم در </a:t>
                      </a:r>
                      <a:r>
                        <a:rPr lang="fa-IR" sz="1800" b="1" kern="1200" dirty="0">
                          <a:solidFill>
                            <a:schemeClr val="tx1"/>
                          </a:solidFill>
                          <a:effectLst/>
                          <a:latin typeface="+mn-lt"/>
                          <a:ea typeface="+mn-ea"/>
                          <a:cs typeface="B Nazanin" panose="00000400000000000000" pitchFamily="2" charset="-78"/>
                        </a:rPr>
                        <a:t>۵.۲ </a:t>
                      </a:r>
                      <a:r>
                        <a:rPr lang="ar-SA" sz="1800" b="1" kern="1200" dirty="0">
                          <a:solidFill>
                            <a:schemeClr val="tx1"/>
                          </a:solidFill>
                          <a:effectLst/>
                          <a:latin typeface="+mn-lt"/>
                          <a:ea typeface="+mn-ea"/>
                          <a:cs typeface="B Nazanin" panose="00000400000000000000" pitchFamily="2" charset="-78"/>
                        </a:rPr>
                        <a:t> میلیون هکتار از اراضی زراعی کشور</a:t>
                      </a:r>
                      <a:endParaRPr lang="fa-IR" sz="18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برنامه‌ریزی برای </a:t>
                      </a:r>
                      <a:r>
                        <a:rPr lang="ar-SA" sz="1800" b="1" u="none" kern="1200" dirty="0">
                          <a:solidFill>
                            <a:schemeClr val="tx1"/>
                          </a:solidFill>
                          <a:effectLst/>
                          <a:latin typeface="+mn-lt"/>
                          <a:ea typeface="+mn-ea"/>
                          <a:cs typeface="B Nazanin" panose="00000400000000000000" pitchFamily="2" charset="-78"/>
                        </a:rPr>
                        <a:t>خودکفایی ۵۰ </a:t>
                      </a:r>
                      <a:r>
                        <a:rPr lang="ar-SA" sz="1800" b="1" kern="1200" dirty="0">
                          <a:solidFill>
                            <a:schemeClr val="tx1"/>
                          </a:solidFill>
                          <a:effectLst/>
                          <a:latin typeface="+mn-lt"/>
                          <a:ea typeface="+mn-ea"/>
                          <a:cs typeface="B Nazanin" panose="00000400000000000000" pitchFamily="2" charset="-78"/>
                        </a:rPr>
                        <a:t>درصدی در تولید دانه‌های روغنی</a:t>
                      </a:r>
                      <a:r>
                        <a:rPr lang="fa-IR" sz="1800" b="1" kern="1200" dirty="0">
                          <a:solidFill>
                            <a:schemeClr val="tx1"/>
                          </a:solidFill>
                          <a:effectLst/>
                          <a:latin typeface="+mn-lt"/>
                          <a:ea typeface="+mn-ea"/>
                          <a:cs typeface="B Nazanin" panose="00000400000000000000" pitchFamily="2" charset="-78"/>
                        </a:rPr>
                        <a:t> (افزایش قیمت هر کیلو دانه روغنی کلزا از ۱۱۰۰۰تومان سال گذشته به ۲۲۵۰۰ تومان در سال زراعی جدید )</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تنظیم بازار میوه شب عید و ماه مبارک رمضان</a:t>
                      </a:r>
                      <a:r>
                        <a:rPr lang="fa-IR" sz="1800" b="1" kern="1200" dirty="0">
                          <a:solidFill>
                            <a:schemeClr val="tx1"/>
                          </a:solidFill>
                          <a:effectLst/>
                          <a:latin typeface="+mn-lt"/>
                          <a:ea typeface="+mn-ea"/>
                          <a:cs typeface="B Nazanin" panose="00000400000000000000" pitchFamily="2" charset="-78"/>
                        </a:rPr>
                        <a:t> </a:t>
                      </a:r>
                      <a:r>
                        <a:rPr lang="fa-IR" sz="1800" b="1" u="none" kern="1200" dirty="0">
                          <a:solidFill>
                            <a:schemeClr val="tx1"/>
                          </a:solidFill>
                          <a:effectLst/>
                          <a:latin typeface="+mn-lt"/>
                          <a:ea typeface="+mn-ea"/>
                          <a:cs typeface="B Nazanin" panose="00000400000000000000" pitchFamily="2" charset="-78"/>
                        </a:rPr>
                        <a:t>(</a:t>
                      </a:r>
                      <a:r>
                        <a:rPr lang="ar-SA" sz="1800" b="1" u="none" kern="1200" dirty="0">
                          <a:solidFill>
                            <a:schemeClr val="tx1"/>
                          </a:solidFill>
                          <a:effectLst/>
                          <a:latin typeface="+mn-lt"/>
                          <a:ea typeface="+mn-ea"/>
                          <a:cs typeface="B Nazanin" panose="00000400000000000000" pitchFamily="2" charset="-78"/>
                        </a:rPr>
                        <a:t>تامین و ذخیره سازی و توزیع بیش از </a:t>
                      </a:r>
                      <a:r>
                        <a:rPr lang="fa-IR" sz="1800" b="1" u="none" kern="1200" dirty="0">
                          <a:solidFill>
                            <a:schemeClr val="tx1"/>
                          </a:solidFill>
                          <a:effectLst/>
                          <a:latin typeface="+mn-lt"/>
                          <a:ea typeface="+mn-ea"/>
                          <a:cs typeface="B Nazanin" panose="00000400000000000000" pitchFamily="2" charset="-78"/>
                        </a:rPr>
                        <a:t>۵۰</a:t>
                      </a:r>
                      <a:r>
                        <a:rPr lang="ar-SA" sz="1800" b="1" u="none" kern="1200" dirty="0">
                          <a:solidFill>
                            <a:schemeClr val="tx1"/>
                          </a:solidFill>
                          <a:effectLst/>
                          <a:latin typeface="+mn-lt"/>
                          <a:ea typeface="+mn-ea"/>
                          <a:cs typeface="B Nazanin" panose="00000400000000000000" pitchFamily="2" charset="-78"/>
                        </a:rPr>
                        <a:t> هزار تن میوه، </a:t>
                      </a:r>
                      <a:r>
                        <a:rPr lang="fa-IR" sz="1800" b="1" u="none" kern="1200" dirty="0">
                          <a:solidFill>
                            <a:schemeClr val="tx1"/>
                          </a:solidFill>
                          <a:effectLst/>
                          <a:latin typeface="+mn-lt"/>
                          <a:ea typeface="+mn-ea"/>
                          <a:cs typeface="B Nazanin" panose="00000400000000000000" pitchFamily="2" charset="-78"/>
                        </a:rPr>
                        <a:t>۳۰</a:t>
                      </a:r>
                      <a:r>
                        <a:rPr lang="ar-SA" sz="1800" b="1" u="none" kern="1200" dirty="0">
                          <a:solidFill>
                            <a:schemeClr val="tx1"/>
                          </a:solidFill>
                          <a:effectLst/>
                          <a:latin typeface="+mn-lt"/>
                          <a:ea typeface="+mn-ea"/>
                          <a:cs typeface="B Nazanin" panose="00000400000000000000" pitchFamily="2" charset="-78"/>
                        </a:rPr>
                        <a:t> هزار تن گوشت مرغ و گوشت قرمز </a:t>
                      </a:r>
                      <a:r>
                        <a:rPr lang="fa-IR" sz="1800" b="1" u="none" kern="1200" dirty="0">
                          <a:solidFill>
                            <a:schemeClr val="tx1"/>
                          </a:solidFill>
                          <a:effectLst/>
                          <a:latin typeface="+mn-lt"/>
                          <a:ea typeface="+mn-ea"/>
                          <a:cs typeface="B Nazanin" panose="00000400000000000000" pitchFamily="2" charset="-78"/>
                        </a:rPr>
                        <a:t>)</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u="none" kern="1200" dirty="0">
                          <a:solidFill>
                            <a:schemeClr val="tx1"/>
                          </a:solidFill>
                          <a:effectLst/>
                          <a:latin typeface="+mn-lt"/>
                          <a:ea typeface="+mn-ea"/>
                          <a:cs typeface="B Nazanin" panose="00000400000000000000" pitchFamily="2" charset="-78"/>
                        </a:rPr>
                        <a:t>برنامه‌ریزی تولید </a:t>
                      </a:r>
                      <a:r>
                        <a:rPr lang="fa-IR" sz="1800" b="1" u="none" kern="1200" dirty="0">
                          <a:solidFill>
                            <a:schemeClr val="tx1"/>
                          </a:solidFill>
                          <a:effectLst/>
                          <a:latin typeface="+mn-lt"/>
                          <a:ea typeface="+mn-ea"/>
                          <a:cs typeface="B Nazanin" panose="00000400000000000000" pitchFamily="2" charset="-78"/>
                        </a:rPr>
                        <a:t>۴۷۰ </a:t>
                      </a:r>
                      <a:r>
                        <a:rPr lang="ar-SA" sz="1800" b="1" u="none" kern="1200" dirty="0">
                          <a:solidFill>
                            <a:schemeClr val="tx1"/>
                          </a:solidFill>
                          <a:effectLst/>
                          <a:latin typeface="+mn-lt"/>
                          <a:ea typeface="+mn-ea"/>
                          <a:cs typeface="B Nazanin" panose="00000400000000000000" pitchFamily="2" charset="-78"/>
                        </a:rPr>
                        <a:t> هزار تن ماهی در قفس</a:t>
                      </a:r>
                      <a:endParaRPr lang="en-US" sz="1800" b="1" u="none"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تأمین زنجیره تأمین غذایی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خرید تضمینی دام روستایی و عشایری</a:t>
                      </a:r>
                      <a:r>
                        <a:rPr lang="fa-IR" sz="1800" b="1" kern="1200" dirty="0">
                          <a:solidFill>
                            <a:schemeClr val="tx1"/>
                          </a:solidFill>
                          <a:effectLst/>
                          <a:latin typeface="+mn-lt"/>
                          <a:ea typeface="+mn-ea"/>
                          <a:cs typeface="B Nazanin" panose="00000400000000000000" pitchFamily="2" charset="-78"/>
                        </a:rPr>
                        <a:t> (</a:t>
                      </a:r>
                      <a:r>
                        <a:rPr lang="ar-SA" sz="1800" b="1" kern="1200" dirty="0">
                          <a:solidFill>
                            <a:schemeClr val="tx1"/>
                          </a:solidFill>
                          <a:effectLst/>
                          <a:latin typeface="+mn-lt"/>
                          <a:ea typeface="+mn-ea"/>
                          <a:cs typeface="B Nazanin" panose="00000400000000000000" pitchFamily="2" charset="-78"/>
                        </a:rPr>
                        <a:t>خرید قراردادی بیش از </a:t>
                      </a:r>
                      <a:r>
                        <a:rPr lang="fa-IR" sz="1800" b="1" kern="1200" dirty="0">
                          <a:solidFill>
                            <a:schemeClr val="tx1"/>
                          </a:solidFill>
                          <a:effectLst/>
                          <a:latin typeface="+mn-lt"/>
                          <a:ea typeface="+mn-ea"/>
                          <a:cs typeface="B Nazanin" panose="00000400000000000000" pitchFamily="2" charset="-78"/>
                        </a:rPr>
                        <a:t>۱</a:t>
                      </a:r>
                      <a:r>
                        <a:rPr lang="ar-SA" sz="1800" b="1" kern="1200" dirty="0">
                          <a:solidFill>
                            <a:schemeClr val="tx1"/>
                          </a:solidFill>
                          <a:effectLst/>
                          <a:latin typeface="+mn-lt"/>
                          <a:ea typeface="+mn-ea"/>
                          <a:cs typeface="B Nazanin" panose="00000400000000000000" pitchFamily="2" charset="-78"/>
                        </a:rPr>
                        <a:t> میلیون دام سبک عشایر و تامین بخشی از نهاده‌های مورد نیاز دامداران روستایی و عشایری </a:t>
                      </a:r>
                      <a:r>
                        <a:rPr lang="fa-IR" sz="1800" b="1" kern="1200" dirty="0">
                          <a:solidFill>
                            <a:schemeClr val="tx1"/>
                          </a:solidFill>
                          <a:effectLst/>
                          <a:latin typeface="+mn-lt"/>
                          <a:ea typeface="+mn-ea"/>
                          <a:cs typeface="B Nazanin" panose="00000400000000000000" pitchFamily="2" charset="-78"/>
                        </a:rPr>
                        <a:t>)</a:t>
                      </a: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800" b="1" kern="1200" dirty="0">
                          <a:solidFill>
                            <a:schemeClr val="tx1"/>
                          </a:solidFill>
                          <a:effectLst/>
                          <a:latin typeface="+mn-lt"/>
                          <a:ea typeface="+mn-ea"/>
                          <a:cs typeface="B Nazanin" panose="00000400000000000000" pitchFamily="2" charset="-78"/>
                        </a:rPr>
                        <a:t> اعطای </a:t>
                      </a:r>
                      <a:r>
                        <a:rPr lang="ar-SA" sz="1800" b="1" kern="1200" dirty="0">
                          <a:solidFill>
                            <a:schemeClr val="tx1"/>
                          </a:solidFill>
                          <a:effectLst/>
                          <a:latin typeface="+mn-lt"/>
                          <a:ea typeface="+mn-ea"/>
                          <a:cs typeface="B Nazanin" panose="00000400000000000000" pitchFamily="2" charset="-78"/>
                        </a:rPr>
                        <a:t> </a:t>
                      </a:r>
                      <a:r>
                        <a:rPr lang="fa-IR" sz="1800" b="1" kern="1200" dirty="0">
                          <a:solidFill>
                            <a:schemeClr val="tx1"/>
                          </a:solidFill>
                          <a:effectLst/>
                          <a:latin typeface="+mn-lt"/>
                          <a:ea typeface="+mn-ea"/>
                          <a:cs typeface="B Nazanin" panose="00000400000000000000" pitchFamily="2" charset="-78"/>
                        </a:rPr>
                        <a:t>۴</a:t>
                      </a:r>
                      <a:r>
                        <a:rPr lang="ar-SA" sz="1800" b="1" kern="1200" dirty="0">
                          <a:solidFill>
                            <a:schemeClr val="tx1"/>
                          </a:solidFill>
                          <a:effectLst/>
                          <a:latin typeface="+mn-lt"/>
                          <a:ea typeface="+mn-ea"/>
                          <a:cs typeface="B Nazanin" panose="00000400000000000000" pitchFamily="2" charset="-78"/>
                        </a:rPr>
                        <a:t> هزار میلیارد تومان تسهیلات از محل بند (الف) تبصره </a:t>
                      </a:r>
                      <a:r>
                        <a:rPr lang="fa-IR" sz="1800" b="1" kern="1200" dirty="0">
                          <a:solidFill>
                            <a:schemeClr val="tx1"/>
                          </a:solidFill>
                          <a:effectLst/>
                          <a:latin typeface="+mn-lt"/>
                          <a:ea typeface="+mn-ea"/>
                          <a:cs typeface="B Nazanin" panose="00000400000000000000" pitchFamily="2" charset="-78"/>
                        </a:rPr>
                        <a:t>۱۸</a:t>
                      </a:r>
                      <a:r>
                        <a:rPr lang="ar-SA" sz="1800" b="1" kern="1200" dirty="0">
                          <a:solidFill>
                            <a:schemeClr val="tx1"/>
                          </a:solidFill>
                          <a:effectLst/>
                          <a:latin typeface="+mn-lt"/>
                          <a:ea typeface="+mn-ea"/>
                          <a:cs typeface="B Nazanin" panose="00000400000000000000" pitchFamily="2" charset="-78"/>
                        </a:rPr>
                        <a:t> به بهره برداران بخش کشاورزی</a:t>
                      </a:r>
                      <a:endParaRPr lang="fa-IR" sz="18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تسویه حساب غرامت توسط صندوق بیمه کشاورزی</a:t>
                      </a:r>
                      <a:r>
                        <a:rPr lang="fa-IR" sz="1800" b="1" kern="1200" dirty="0">
                          <a:solidFill>
                            <a:schemeClr val="tx1"/>
                          </a:solidFill>
                          <a:effectLst/>
                          <a:latin typeface="+mn-lt"/>
                          <a:ea typeface="+mn-ea"/>
                          <a:cs typeface="B Nazanin" panose="00000400000000000000" pitchFamily="2" charset="-78"/>
                        </a:rPr>
                        <a:t> </a:t>
                      </a:r>
                      <a:r>
                        <a:rPr lang="ar-SA" sz="1800" b="1" kern="1200" dirty="0">
                          <a:solidFill>
                            <a:schemeClr val="tx1"/>
                          </a:solidFill>
                          <a:effectLst/>
                          <a:latin typeface="+mn-lt"/>
                          <a:ea typeface="+mn-ea"/>
                          <a:cs typeface="B Nazanin" panose="00000400000000000000" pitchFamily="2" charset="-78"/>
                        </a:rPr>
                        <a:t>معادل </a:t>
                      </a:r>
                      <a:r>
                        <a:rPr lang="fa-IR" sz="1800" b="1" kern="1200" dirty="0">
                          <a:solidFill>
                            <a:schemeClr val="tx1"/>
                          </a:solidFill>
                          <a:effectLst/>
                          <a:latin typeface="+mn-lt"/>
                          <a:ea typeface="+mn-ea"/>
                          <a:cs typeface="B Nazanin" panose="00000400000000000000" pitchFamily="2" charset="-78"/>
                        </a:rPr>
                        <a:t>۳۲۷۳</a:t>
                      </a:r>
                      <a:r>
                        <a:rPr lang="ar-SA" sz="1800" b="1" kern="1200" dirty="0">
                          <a:solidFill>
                            <a:schemeClr val="tx1"/>
                          </a:solidFill>
                          <a:effectLst/>
                          <a:latin typeface="+mn-lt"/>
                          <a:ea typeface="+mn-ea"/>
                          <a:cs typeface="B Nazanin" panose="00000400000000000000" pitchFamily="2" charset="-78"/>
                        </a:rPr>
                        <a:t> میلیارد تومان </a:t>
                      </a:r>
                      <a:endParaRPr lang="fa-IR" sz="1800" b="1" kern="1200" dirty="0">
                        <a:solidFill>
                          <a:schemeClr val="tx1"/>
                        </a:solidFill>
                        <a:effectLst/>
                        <a:latin typeface="+mn-lt"/>
                        <a:ea typeface="+mn-ea"/>
                        <a:cs typeface="B Nazanin" panose="00000400000000000000" pitchFamily="2" charset="-78"/>
                      </a:endParaRPr>
                    </a:p>
                    <a:p>
                      <a:pPr marL="285750" marR="0" lvl="0" indent="-285750" algn="justLow"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ایجاد بیش از </a:t>
                      </a:r>
                      <a:r>
                        <a:rPr lang="fa-IR" sz="1800" b="1" kern="1200" dirty="0">
                          <a:solidFill>
                            <a:schemeClr val="tx1"/>
                          </a:solidFill>
                          <a:effectLst/>
                          <a:latin typeface="+mn-lt"/>
                          <a:ea typeface="+mn-ea"/>
                          <a:cs typeface="B Nazanin" panose="00000400000000000000" pitchFamily="2" charset="-78"/>
                        </a:rPr>
                        <a:t>۳</a:t>
                      </a:r>
                      <a:r>
                        <a:rPr lang="ar-SA" sz="1800" b="1" kern="1200" dirty="0">
                          <a:solidFill>
                            <a:schemeClr val="tx1"/>
                          </a:solidFill>
                          <a:effectLst/>
                          <a:latin typeface="+mn-lt"/>
                          <a:ea typeface="+mn-ea"/>
                          <a:cs typeface="B Nazanin" panose="00000400000000000000" pitchFamily="2" charset="-78"/>
                        </a:rPr>
                        <a:t> هزار شغل در زنجیره‌های بخش کشاورزی</a:t>
                      </a:r>
                      <a:r>
                        <a:rPr lang="fa-IR" sz="1800" b="1" kern="1200" dirty="0">
                          <a:solidFill>
                            <a:schemeClr val="tx1"/>
                          </a:solidFill>
                          <a:effectLst/>
                          <a:latin typeface="+mn-lt"/>
                          <a:ea typeface="+mn-ea"/>
                          <a:cs typeface="B Nazanin" panose="00000400000000000000" pitchFamily="2" charset="-78"/>
                        </a:rPr>
                        <a:t> برای مددجویان کمیته امداد </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حمایت از کشاورزان و دامداران</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توسعه بازارهای صادراتی محصولات کشاورزی</a:t>
                      </a:r>
                      <a:r>
                        <a:rPr lang="fa-IR" sz="1800" b="1" kern="1200" dirty="0">
                          <a:solidFill>
                            <a:schemeClr val="tx1"/>
                          </a:solidFill>
                          <a:effectLst/>
                          <a:latin typeface="+mn-lt"/>
                          <a:ea typeface="+mn-ea"/>
                          <a:cs typeface="B Nazanin" panose="00000400000000000000" pitchFamily="2" charset="-78"/>
                        </a:rPr>
                        <a:t>،</a:t>
                      </a:r>
                      <a:r>
                        <a:rPr lang="ar-SA" sz="1800" b="1" kern="1200" dirty="0">
                          <a:solidFill>
                            <a:schemeClr val="tx1"/>
                          </a:solidFill>
                          <a:effectLst/>
                          <a:latin typeface="+mn-lt"/>
                          <a:ea typeface="+mn-ea"/>
                          <a:cs typeface="B Nazanin" panose="00000400000000000000" pitchFamily="2" charset="-78"/>
                        </a:rPr>
                        <a:t> افزایش </a:t>
                      </a:r>
                      <a:r>
                        <a:rPr lang="fa-IR" sz="1800" b="1" kern="1200" dirty="0">
                          <a:solidFill>
                            <a:schemeClr val="tx1"/>
                          </a:solidFill>
                          <a:effectLst/>
                          <a:latin typeface="+mn-lt"/>
                          <a:ea typeface="+mn-ea"/>
                          <a:cs typeface="B Nazanin" panose="00000400000000000000" pitchFamily="2" charset="-78"/>
                        </a:rPr>
                        <a:t>۲۰</a:t>
                      </a:r>
                      <a:r>
                        <a:rPr lang="ar-SA" sz="1800" b="1" kern="1200" dirty="0">
                          <a:solidFill>
                            <a:schemeClr val="tx1"/>
                          </a:solidFill>
                          <a:effectLst/>
                          <a:latin typeface="+mn-lt"/>
                          <a:ea typeface="+mn-ea"/>
                          <a:cs typeface="B Nazanin" panose="00000400000000000000" pitchFamily="2" charset="-78"/>
                        </a:rPr>
                        <a:t> میلیارد دلاری صادرات محصولات کشاورزی، کاهش تراز منفی تجاری بخش کشاورزی، افزایش تنوع مبادی وارداتی، تهاتر نفت با محصولات کشاورزی</a:t>
                      </a:r>
                      <a:endParaRPr lang="fa-IR" sz="1800" b="1" kern="1200" dirty="0">
                        <a:solidFill>
                          <a:schemeClr val="tx1"/>
                        </a:solidFill>
                        <a:effectLst/>
                        <a:latin typeface="+mn-lt"/>
                        <a:ea typeface="+mn-ea"/>
                        <a:cs typeface="B Nazanin" panose="00000400000000000000" pitchFamily="2" charset="-78"/>
                      </a:endParaRPr>
                    </a:p>
                    <a:p>
                      <a:pPr marL="285750" indent="-285750" rtl="1">
                        <a:buFont typeface="Wingdings" panose="05000000000000000000" pitchFamily="2" charset="2"/>
                        <a:buChar char="q"/>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تقویت </a:t>
                      </a:r>
                      <a:r>
                        <a:rPr lang="ar-SA" sz="2000" b="1" kern="1200" dirty="0">
                          <a:solidFill>
                            <a:schemeClr val="bg1"/>
                          </a:solidFill>
                          <a:latin typeface="Lalezar" panose="00000500000000000000" pitchFamily="50" charset="-78"/>
                          <a:ea typeface="+mn-ea"/>
                          <a:cs typeface="B Nazanin" panose="00000400000000000000" pitchFamily="2" charset="-78"/>
                        </a:rPr>
                        <a:t>دیپلماسی کشاورزی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bl>
          </a:graphicData>
        </a:graphic>
      </p:graphicFrame>
    </p:spTree>
    <p:extLst>
      <p:ext uri="{BB962C8B-B14F-4D97-AF65-F5344CB8AC3E}">
        <p14:creationId xmlns:p14="http://schemas.microsoft.com/office/powerpoint/2010/main" val="449407055"/>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امور خارجه</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102361954"/>
              </p:ext>
            </p:extLst>
          </p:nvPr>
        </p:nvGraphicFramePr>
        <p:xfrm>
          <a:off x="101600" y="880669"/>
          <a:ext cx="10900229" cy="5877878"/>
        </p:xfrm>
        <a:graphic>
          <a:graphicData uri="http://schemas.openxmlformats.org/drawingml/2006/table">
            <a:tbl>
              <a:tblPr firstRow="1" bandRow="1">
                <a:tableStyleId>{5C22544A-7EE6-4342-B048-85BDC9FD1C3A}</a:tableStyleId>
              </a:tblPr>
              <a:tblGrid>
                <a:gridCol w="8754099">
                  <a:extLst>
                    <a:ext uri="{9D8B030D-6E8A-4147-A177-3AD203B41FA5}">
                      <a16:colId xmlns:a16="http://schemas.microsoft.com/office/drawing/2014/main" val="2158984607"/>
                    </a:ext>
                  </a:extLst>
                </a:gridCol>
                <a:gridCol w="2146130">
                  <a:extLst>
                    <a:ext uri="{9D8B030D-6E8A-4147-A177-3AD203B41FA5}">
                      <a16:colId xmlns:a16="http://schemas.microsoft.com/office/drawing/2014/main" val="969674980"/>
                    </a:ext>
                  </a:extLst>
                </a:gridCol>
              </a:tblGrid>
              <a:tr h="1104780">
                <a:tc>
                  <a:txBody>
                    <a:bodyPr/>
                    <a:lstStyle/>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q"/>
                        <a:tabLst/>
                        <a:defRPr/>
                      </a:pPr>
                      <a:r>
                        <a:rPr lang="fa-IR" sz="1800" b="1" kern="1200" dirty="0">
                          <a:solidFill>
                            <a:schemeClr val="tx1"/>
                          </a:solidFill>
                          <a:effectLst/>
                          <a:latin typeface="+mn-lt"/>
                          <a:ea typeface="+mn-ea"/>
                          <a:cs typeface="B Nazanin" panose="00000400000000000000" pitchFamily="2" charset="-78"/>
                        </a:rPr>
                        <a:t>بازگشت ۳۹۰ میلیون پوند طلب جمهوری اسلامی ایران از بریتانیا به حساب های بانکی کشورمان،</a:t>
                      </a:r>
                      <a:endParaRPr lang="en-US" sz="18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q"/>
                        <a:tabLst/>
                        <a:defRPr/>
                      </a:pPr>
                      <a:r>
                        <a:rPr lang="fa-IR" sz="1800" b="1" kern="1200" dirty="0">
                          <a:solidFill>
                            <a:schemeClr val="tx1"/>
                          </a:solidFill>
                          <a:effectLst/>
                          <a:latin typeface="+mn-lt"/>
                          <a:ea typeface="+mn-ea"/>
                          <a:cs typeface="B Nazanin" panose="00000400000000000000" pitchFamily="2" charset="-78"/>
                        </a:rPr>
                        <a:t>آزادسازی بخش قابل توجهی از مطالبات، سپرده ها و منابع مالی مسدود شده نزد کشورهای کره جنوبی، عراق و عمان و استفاده از منابع ارزي مسدود شده ايران دركره جنوبي جهت پرداخت حق عضويت معوقه ايران در سازمان ملل متحد</a:t>
                      </a:r>
                      <a:endParaRPr lang="en-US" sz="18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q"/>
                        <a:tabLst/>
                        <a:defRPr/>
                      </a:pPr>
                      <a:r>
                        <a:rPr lang="fa-IR" sz="1800" b="1" kern="1200" dirty="0">
                          <a:solidFill>
                            <a:schemeClr val="tx1"/>
                          </a:solidFill>
                          <a:effectLst/>
                          <a:latin typeface="+mn-lt"/>
                          <a:ea typeface="+mn-ea"/>
                          <a:cs typeface="B Nazanin" panose="00000400000000000000" pitchFamily="2" charset="-78"/>
                        </a:rPr>
                        <a:t>امضا ۲۲۰ سند و توافق نامه بین المللی میان ج.ا.ایران و سایر کشورها و سازمان های بین المللی در قالب های مختلف </a:t>
                      </a:r>
                      <a:r>
                        <a:rPr lang="ar-SA" sz="1800" b="1" kern="1200" dirty="0">
                          <a:solidFill>
                            <a:schemeClr val="tx1"/>
                          </a:solidFill>
                          <a:effectLst/>
                          <a:latin typeface="+mn-lt"/>
                          <a:ea typeface="+mn-ea"/>
                          <a:cs typeface="B Nazanin" panose="00000400000000000000" pitchFamily="2" charset="-78"/>
                        </a:rPr>
                        <a:t>توافق جامع مشارکت راهبردی 25 ساله با چین</a:t>
                      </a:r>
                      <a:endParaRPr lang="fa-IR" sz="18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q"/>
                        <a:tabLst/>
                        <a:defRPr/>
                      </a:pPr>
                      <a:r>
                        <a:rPr lang="fa-IR" sz="1800" b="1" kern="1200" dirty="0">
                          <a:solidFill>
                            <a:schemeClr val="tx1"/>
                          </a:solidFill>
                          <a:effectLst/>
                          <a:latin typeface="+mn-lt"/>
                          <a:ea typeface="+mn-ea"/>
                          <a:cs typeface="B Nazanin" panose="00000400000000000000" pitchFamily="2" charset="-78"/>
                        </a:rPr>
                        <a:t>پیگیری و هماهنگی وارد کردن حدود ۱۶۰ میلیون دوز واکسن کرونا (خرید و اهدایی) و دريافت حدود ۱۵ ميليون دوز واكسن اهدايي</a:t>
                      </a: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q"/>
                        <a:tabLst/>
                        <a:defRPr/>
                      </a:pPr>
                      <a:r>
                        <a:rPr lang="fa-IR" sz="1800" b="1" kern="1200" dirty="0">
                          <a:solidFill>
                            <a:schemeClr val="tx1"/>
                          </a:solidFill>
                          <a:effectLst/>
                          <a:latin typeface="+mn-lt"/>
                          <a:ea typeface="+mn-ea"/>
                          <a:cs typeface="B Nazanin" panose="00000400000000000000" pitchFamily="2" charset="-78"/>
                        </a:rPr>
                        <a:t>تامین و خرید بیش از ۱۲۵میلیون دوز واکسن سینوفارم چین همراه با تامین منابع مالی مربوطه و تمهید حمل آنها به ایران</a:t>
                      </a:r>
                      <a:endParaRPr lang="en-US"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fa-IR" sz="2400" b="1" kern="1200" dirty="0">
                          <a:solidFill>
                            <a:schemeClr val="bg1"/>
                          </a:solidFill>
                          <a:latin typeface="Lalezar" panose="00000500000000000000" pitchFamily="50" charset="-78"/>
                          <a:ea typeface="+mn-ea"/>
                          <a:cs typeface="B Nazanin" panose="00000400000000000000" pitchFamily="2" charset="-78"/>
                        </a:rPr>
                        <a:t>پیگیری مسائل تجاری و اقتصادی کشور در بین الملل</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برگزاری کمیسیون‌های مشترک اقتصادی با کشورهای ترکمنستان، مجارستان، عمان، ازبکستان، قزاقستان، آذربایجان، ارمنستان، کوبا، غنا، اسلواکی، قطر، نیجریه</a:t>
                      </a: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احیا شورای عالی امور ایرانیان خارج از کشور و برگزاری اولین نشست آن در دولت سیزدهم </a:t>
                      </a:r>
                      <a:endParaRPr lang="en-US" sz="18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سفر ۲۸ هیات عالیرتبه اقتصادی خارجی به ریاست معاونین نخست وزیر و یا وزرای مرتبط اقتصادی به ایران </a:t>
                      </a:r>
                      <a:endParaRPr lang="en-US" sz="18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سفر ۴۱ هیات عالیرتبه اقتصادی از کشورمان به سایر کشورها جهت رایزنی برای توسعه همکاری‌های اقتصادی </a:t>
                      </a:r>
                    </a:p>
                    <a:p>
                      <a:pPr marL="285750" marR="0" lvl="0" indent="-285750" algn="just" defTabSz="914400" rtl="1" eaLnBrk="1" fontAlgn="auto" latinLnBrk="0" hangingPunct="1">
                        <a:lnSpc>
                          <a:spcPct val="107000"/>
                        </a:lnSpc>
                        <a:spcBef>
                          <a:spcPts val="0"/>
                        </a:spcBef>
                        <a:spcAft>
                          <a:spcPts val="80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پذیرش عضویت ایران در سازمان همکاری‌های شانگهای</a:t>
                      </a:r>
                    </a:p>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fa-IR" sz="2400" b="1" kern="1200" dirty="0">
                          <a:solidFill>
                            <a:schemeClr val="bg1"/>
                          </a:solidFill>
                          <a:latin typeface="Lalezar" panose="00000500000000000000" pitchFamily="50" charset="-78"/>
                          <a:ea typeface="+mn-ea"/>
                          <a:cs typeface="B Nazanin" panose="00000400000000000000" pitchFamily="2" charset="-78"/>
                        </a:rPr>
                        <a:t>تقویت دیپلماسی اقتصادی </a:t>
                      </a:r>
                      <a:endParaRPr lang="en-US" sz="2400" b="1" kern="1200" dirty="0">
                        <a:solidFill>
                          <a:schemeClr val="bg1"/>
                        </a:solidFill>
                        <a:latin typeface="Lalezar" panose="00000500000000000000" pitchFamily="50" charset="-78"/>
                        <a:ea typeface="+mn-ea"/>
                        <a:cs typeface="B Nazanin" panose="00000400000000000000" pitchFamily="2" charset="-78"/>
                      </a:endParaRPr>
                    </a:p>
                    <a:p>
                      <a:pPr marL="0" indent="0" algn="just" defTabSz="914400" rtl="1" eaLnBrk="1" latinLnBrk="0" hangingPunct="1">
                        <a:buFontTx/>
                        <a:buNone/>
                      </a:pP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bl>
          </a:graphicData>
        </a:graphic>
      </p:graphicFrame>
    </p:spTree>
    <p:extLst>
      <p:ext uri="{BB962C8B-B14F-4D97-AF65-F5344CB8AC3E}">
        <p14:creationId xmlns:p14="http://schemas.microsoft.com/office/powerpoint/2010/main" val="3573370189"/>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امور خارجه</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244758055"/>
              </p:ext>
            </p:extLst>
          </p:nvPr>
        </p:nvGraphicFramePr>
        <p:xfrm>
          <a:off x="217714" y="967755"/>
          <a:ext cx="10740572" cy="4164330"/>
        </p:xfrm>
        <a:graphic>
          <a:graphicData uri="http://schemas.openxmlformats.org/drawingml/2006/table">
            <a:tbl>
              <a:tblPr firstRow="1" bandRow="1">
                <a:tableStyleId>{5C22544A-7EE6-4342-B048-85BDC9FD1C3A}</a:tableStyleId>
              </a:tblPr>
              <a:tblGrid>
                <a:gridCol w="8325846">
                  <a:extLst>
                    <a:ext uri="{9D8B030D-6E8A-4147-A177-3AD203B41FA5}">
                      <a16:colId xmlns:a16="http://schemas.microsoft.com/office/drawing/2014/main" val="2158984607"/>
                    </a:ext>
                  </a:extLst>
                </a:gridCol>
                <a:gridCol w="2414726">
                  <a:extLst>
                    <a:ext uri="{9D8B030D-6E8A-4147-A177-3AD203B41FA5}">
                      <a16:colId xmlns:a16="http://schemas.microsoft.com/office/drawing/2014/main" val="969674980"/>
                    </a:ext>
                  </a:extLst>
                </a:gridCol>
              </a:tblGrid>
              <a:tr h="1104780">
                <a:tc>
                  <a:txBody>
                    <a:bodyPr/>
                    <a:lstStyle/>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r>
                        <a:rPr lang="ar-SA" sz="1800" b="1" kern="1200" dirty="0">
                          <a:solidFill>
                            <a:schemeClr val="tx1"/>
                          </a:solidFill>
                          <a:effectLst/>
                          <a:latin typeface="+mn-lt"/>
                          <a:ea typeface="+mn-ea"/>
                          <a:cs typeface="B Nazanin" panose="00000400000000000000" pitchFamily="2" charset="-78"/>
                        </a:rPr>
                        <a:t>صادرات </a:t>
                      </a:r>
                      <a:r>
                        <a:rPr lang="fa-IR" sz="1800" b="1" kern="1200" dirty="0">
                          <a:solidFill>
                            <a:schemeClr val="tx1"/>
                          </a:solidFill>
                          <a:effectLst/>
                          <a:latin typeface="+mn-lt"/>
                          <a:ea typeface="+mn-ea"/>
                          <a:cs typeface="B Nazanin" panose="00000400000000000000" pitchFamily="2" charset="-78"/>
                        </a:rPr>
                        <a:t>۸۰۰ </a:t>
                      </a:r>
                      <a:r>
                        <a:rPr lang="ar-SA" sz="1800" b="1" kern="1200" dirty="0">
                          <a:solidFill>
                            <a:schemeClr val="tx1"/>
                          </a:solidFill>
                          <a:effectLst/>
                          <a:latin typeface="+mn-lt"/>
                          <a:ea typeface="+mn-ea"/>
                          <a:cs typeface="B Nazanin" panose="00000400000000000000" pitchFamily="2" charset="-78"/>
                        </a:rPr>
                        <a:t>میلیون دلار محصولات دانش بنیان، خلاق و فناور در سال </a:t>
                      </a:r>
                      <a:r>
                        <a:rPr lang="fa-IR" sz="1800" b="1" kern="1200" dirty="0">
                          <a:solidFill>
                            <a:schemeClr val="tx1"/>
                          </a:solidFill>
                          <a:effectLst/>
                          <a:latin typeface="+mn-lt"/>
                          <a:ea typeface="+mn-ea"/>
                          <a:cs typeface="B Nazanin" panose="00000400000000000000" pitchFamily="2" charset="-78"/>
                        </a:rPr>
                        <a:t>۱۴۰۰</a:t>
                      </a:r>
                      <a:r>
                        <a:rPr lang="ar-SA" sz="1800" b="1" kern="1200" dirty="0">
                          <a:solidFill>
                            <a:schemeClr val="tx1"/>
                          </a:solidFill>
                          <a:effectLst/>
                          <a:latin typeface="+mn-lt"/>
                          <a:ea typeface="+mn-ea"/>
                          <a:cs typeface="B Nazanin" panose="00000400000000000000" pitchFamily="2" charset="-78"/>
                        </a:rPr>
                        <a:t> و صادرات </a:t>
                      </a:r>
                      <a:r>
                        <a:rPr lang="fa-IR" sz="1800" b="1" kern="1200" dirty="0">
                          <a:solidFill>
                            <a:schemeClr val="tx1"/>
                          </a:solidFill>
                          <a:effectLst/>
                          <a:latin typeface="+mn-lt"/>
                          <a:ea typeface="+mn-ea"/>
                          <a:cs typeface="B Nazanin" panose="00000400000000000000" pitchFamily="2" charset="-78"/>
                        </a:rPr>
                        <a:t>۱۱۰ </a:t>
                      </a:r>
                      <a:r>
                        <a:rPr lang="ar-SA" sz="1800" b="1" kern="1200" dirty="0">
                          <a:solidFill>
                            <a:schemeClr val="tx1"/>
                          </a:solidFill>
                          <a:effectLst/>
                          <a:latin typeface="+mn-lt"/>
                          <a:ea typeface="+mn-ea"/>
                          <a:cs typeface="B Nazanin" panose="00000400000000000000" pitchFamily="2" charset="-78"/>
                        </a:rPr>
                        <a:t> میلیون دلاری محصولات دانش بنیان در سه ماهه سال </a:t>
                      </a:r>
                      <a:r>
                        <a:rPr lang="fa-IR" sz="1800" b="1" kern="1200" dirty="0">
                          <a:solidFill>
                            <a:schemeClr val="tx1"/>
                          </a:solidFill>
                          <a:effectLst/>
                          <a:latin typeface="+mn-lt"/>
                          <a:ea typeface="+mn-ea"/>
                          <a:cs typeface="B Nazanin" panose="00000400000000000000" pitchFamily="2" charset="-78"/>
                        </a:rPr>
                        <a:t>۱۴۰۱ </a:t>
                      </a:r>
                      <a:r>
                        <a:rPr lang="ar-SA" sz="1800" b="1" kern="1200" dirty="0">
                          <a:solidFill>
                            <a:schemeClr val="tx1"/>
                          </a:solidFill>
                          <a:effectLst/>
                          <a:latin typeface="+mn-lt"/>
                          <a:ea typeface="+mn-ea"/>
                          <a:cs typeface="B Nazanin" panose="00000400000000000000" pitchFamily="2" charset="-78"/>
                        </a:rPr>
                        <a:t>و هم چنین اعطای محصولات و تجهیزات ساخت شرکت‌های دانش‌بنیان بخش تجهیزات و ملزومات پزشکی به کشورهای هدف در قالب کمک‌های توسعه‌ای وزارت امور خارجه</a:t>
                      </a:r>
                      <a:endParaRPr lang="en-US" sz="1800" b="1" kern="1200" dirty="0">
                        <a:solidFill>
                          <a:schemeClr val="tx1"/>
                        </a:solidFill>
                        <a:effectLst/>
                        <a:latin typeface="+mn-lt"/>
                        <a:ea typeface="+mn-ea"/>
                        <a:cs typeface="B Nazanin" panose="00000400000000000000" pitchFamily="2" charset="-78"/>
                      </a:endParaRPr>
                    </a:p>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endParaRPr lang="fa-IR" sz="1800" b="1" kern="1200" dirty="0">
                        <a:solidFill>
                          <a:schemeClr val="dk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just" defTabSz="914400" rtl="1" eaLnBrk="1" latinLnBrk="0" hangingPunct="1">
                        <a:buFontTx/>
                        <a:buNone/>
                      </a:pPr>
                      <a:r>
                        <a:rPr lang="ar-SA" sz="2400" b="1" kern="1200" dirty="0">
                          <a:solidFill>
                            <a:schemeClr val="bg1"/>
                          </a:solidFill>
                          <a:latin typeface="Lalezar" panose="00000500000000000000" pitchFamily="50" charset="-78"/>
                          <a:ea typeface="+mn-ea"/>
                          <a:cs typeface="B Nazanin" panose="00000400000000000000" pitchFamily="2" charset="-78"/>
                        </a:rPr>
                        <a:t>صادرات محصولات دانش بنیان، خلاق و فناور </a:t>
                      </a:r>
                      <a:endParaRPr lang="fa-IR"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r>
                        <a:rPr lang="fa-IR" sz="1800" b="1" kern="1200" dirty="0">
                          <a:solidFill>
                            <a:schemeClr val="tx1"/>
                          </a:solidFill>
                          <a:effectLst/>
                          <a:latin typeface="+mn-lt"/>
                          <a:ea typeface="+mn-ea"/>
                          <a:cs typeface="B Nazanin" panose="00000400000000000000" pitchFamily="2" charset="-78"/>
                        </a:rPr>
                        <a:t>برقراری ارتباط نزدیک با تمامی نهادهای ذیربط داخلی، حمایت از گروهها و کشورهای محور مقاومت و تقویت و انسجام آنها در عراق، سوریه، لبنان، یمن، گروه‌های مقاومت فلسطینی </a:t>
                      </a:r>
                    </a:p>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fa-IR" sz="2400" b="1" kern="1200" dirty="0">
                          <a:solidFill>
                            <a:schemeClr val="bg1"/>
                          </a:solidFill>
                          <a:latin typeface="Lalezar" panose="00000500000000000000" pitchFamily="50" charset="-78"/>
                          <a:ea typeface="+mn-ea"/>
                          <a:cs typeface="B Nazanin" panose="00000400000000000000" pitchFamily="2" charset="-78"/>
                        </a:rPr>
                        <a:t>حمایت از جبهه مقاومت</a:t>
                      </a:r>
                      <a:endParaRPr lang="en-US" sz="2400" b="1" kern="1200" dirty="0">
                        <a:solidFill>
                          <a:schemeClr val="bg1"/>
                        </a:solidFill>
                        <a:latin typeface="Lalezar" panose="00000500000000000000" pitchFamily="50" charset="-78"/>
                        <a:ea typeface="+mn-ea"/>
                        <a:cs typeface="B Nazanin" panose="00000400000000000000" pitchFamily="2" charset="-78"/>
                      </a:endParaRPr>
                    </a:p>
                    <a:p>
                      <a:pPr marL="0" indent="0" algn="just" defTabSz="914400" rtl="1" eaLnBrk="1" latinLnBrk="0" hangingPunct="1">
                        <a:buFontTx/>
                        <a:buNone/>
                      </a:pP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r>
                        <a:rPr lang="fa-IR" sz="1800" b="1" kern="1200" dirty="0">
                          <a:solidFill>
                            <a:schemeClr val="tx1"/>
                          </a:solidFill>
                          <a:effectLst/>
                          <a:latin typeface="+mn-lt"/>
                          <a:ea typeface="+mn-ea"/>
                          <a:cs typeface="B Nazanin" panose="00000400000000000000" pitchFamily="2" charset="-78"/>
                        </a:rPr>
                        <a:t>ورود رسمی به دور جدید مذاکرات هسته ای (هفتم و هشتم ) با کشورهای ۱+۴ از ۸ آذرماه  ۱۴۰۰و رایزنی های جداگانه با برخی کشورهای اروپایی نظیر اسپانیا و ایتالیا و برخی کشورهای مؤثر منطقه ای نظیر قطر و عمان و کویت هم چنین رایزنی با مسئول سیاست خارجی اتحادیه اروپا و مسئول مذاکرات اروپایی با هدف پیشبرد مذاکرات عزتمندانه و اخذ تضمین، راستای آزمایی و رفع کامل تحریم‌های ظالمانه و غیرقانونی آمریکا</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just"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دوره جدید مذاکرات هسته ای با کشورهای ۱+۴</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301812465"/>
                  </a:ext>
                </a:extLst>
              </a:tr>
            </a:tbl>
          </a:graphicData>
        </a:graphic>
      </p:graphicFrame>
    </p:spTree>
    <p:extLst>
      <p:ext uri="{BB962C8B-B14F-4D97-AF65-F5344CB8AC3E}">
        <p14:creationId xmlns:p14="http://schemas.microsoft.com/office/powerpoint/2010/main" val="3626333395"/>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دفاع و پشتیبانی نیروهای مسلح</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474693886"/>
              </p:ext>
            </p:extLst>
          </p:nvPr>
        </p:nvGraphicFramePr>
        <p:xfrm>
          <a:off x="0" y="928914"/>
          <a:ext cx="10972800" cy="5143500"/>
        </p:xfrm>
        <a:graphic>
          <a:graphicData uri="http://schemas.openxmlformats.org/drawingml/2006/table">
            <a:tbl>
              <a:tblPr firstRow="1" bandRow="1">
                <a:tableStyleId>{5C22544A-7EE6-4342-B048-85BDC9FD1C3A}</a:tableStyleId>
              </a:tblPr>
              <a:tblGrid>
                <a:gridCol w="9063865">
                  <a:extLst>
                    <a:ext uri="{9D8B030D-6E8A-4147-A177-3AD203B41FA5}">
                      <a16:colId xmlns:a16="http://schemas.microsoft.com/office/drawing/2014/main" val="2158984607"/>
                    </a:ext>
                  </a:extLst>
                </a:gridCol>
                <a:gridCol w="1908935">
                  <a:extLst>
                    <a:ext uri="{9D8B030D-6E8A-4147-A177-3AD203B41FA5}">
                      <a16:colId xmlns:a16="http://schemas.microsoft.com/office/drawing/2014/main" val="969674980"/>
                    </a:ext>
                  </a:extLst>
                </a:gridCol>
              </a:tblGrid>
              <a:tr h="2782299">
                <a:tc>
                  <a:txBody>
                    <a:bodyPr/>
                    <a:lstStyle/>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700" b="1" kern="1200" dirty="0">
                          <a:solidFill>
                            <a:schemeClr val="tx1"/>
                          </a:solidFill>
                          <a:effectLst/>
                          <a:latin typeface="+mn-lt"/>
                          <a:ea typeface="+mn-ea"/>
                          <a:cs typeface="B Nazanin" panose="00000400000000000000" pitchFamily="2" charset="-78"/>
                        </a:rPr>
                        <a:t>افزایش و ارتقای توان موشکی و فضایی </a:t>
                      </a: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700" b="1" kern="1200" dirty="0">
                          <a:solidFill>
                            <a:schemeClr val="tx1"/>
                          </a:solidFill>
                          <a:effectLst/>
                          <a:latin typeface="+mn-lt"/>
                          <a:ea typeface="+mn-ea"/>
                          <a:cs typeface="B Nazanin" panose="00000400000000000000" pitchFamily="2" charset="-78"/>
                        </a:rPr>
                        <a:t>افزایش و ارتقای توان پدافند هوایی افزایش تولید و تحویل دهی محصولات در ارتفاع و برد کوتاه، متوسط و بلند، افزایش تحرک در سامانه‌های پدافندی، توسعه قابلیت شناسایی و مقابله با ریز پرنده‌ها)</a:t>
                      </a: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q"/>
                        <a:tabLst/>
                        <a:defRPr/>
                      </a:pPr>
                      <a:r>
                        <a:rPr lang="fa-IR" sz="1700" b="1" kern="1200" dirty="0">
                          <a:solidFill>
                            <a:schemeClr val="tx1"/>
                          </a:solidFill>
                          <a:effectLst/>
                          <a:latin typeface="+mn-lt"/>
                          <a:ea typeface="+mn-ea"/>
                          <a:cs typeface="B Nazanin" panose="00000400000000000000" pitchFamily="2" charset="-78"/>
                        </a:rPr>
                        <a:t>افزایش و ارتقای توان رزم دریایی (افزایش تولید و تحویل دهی محصولات، طراحی و ساخت انواع شناورهای سنگین و نیمه سنگین، تند رو، زیرسطحی و تسلیحات دریایی)</a:t>
                      </a:r>
                    </a:p>
                    <a:p>
                      <a:pPr marL="285750" lvl="0" indent="-285750" algn="just" rtl="1">
                        <a:buFont typeface="Wingdings" panose="05000000000000000000" pitchFamily="2" charset="2"/>
                        <a:buChar char="q"/>
                      </a:pPr>
                      <a:r>
                        <a:rPr lang="fa-IR" sz="1700" b="1" kern="1200" dirty="0">
                          <a:solidFill>
                            <a:schemeClr val="tx1"/>
                          </a:solidFill>
                          <a:effectLst/>
                          <a:latin typeface="+mn-lt"/>
                          <a:ea typeface="+mn-ea"/>
                          <a:cs typeface="B Nazanin" panose="00000400000000000000" pitchFamily="2" charset="-78"/>
                        </a:rPr>
                        <a:t>افزایش و ارتقای توان رزم زمینی (افزایش برد، دقت و هوشمندسازی انواع سلاح، تجهیزات و مهمات، طراحی و ساخت انواع تانک، نفربر و خودرو و تجهیزات انتظامی) </a:t>
                      </a:r>
                    </a:p>
                    <a:p>
                      <a:pPr marL="285750" lvl="0" indent="-285750" algn="just" rtl="1">
                        <a:buFont typeface="Wingdings" panose="05000000000000000000" pitchFamily="2" charset="2"/>
                        <a:buChar char="q"/>
                      </a:pPr>
                      <a:r>
                        <a:rPr lang="fa-IR" sz="1700" b="1" kern="1200" dirty="0">
                          <a:solidFill>
                            <a:schemeClr val="tx1"/>
                          </a:solidFill>
                          <a:effectLst/>
                          <a:latin typeface="+mn-lt"/>
                          <a:ea typeface="+mn-ea"/>
                          <a:cs typeface="B Nazanin" panose="00000400000000000000" pitchFamily="2" charset="-78"/>
                        </a:rPr>
                        <a:t>افزایش و ارتقای توان رزم جنگ الکترونیک و دفاع سایبری (طراحی و ساخت انواع رادارهای مورد نیاز نیروهای مسلح، تولید انواع تجهیزات اپتیکی و الکترواپتیکی، تولید انواع سامانه‌های ارتباطی امن دیجیتالی، ...) </a:t>
                      </a:r>
                    </a:p>
                    <a:p>
                      <a:pPr marL="285750" lvl="0" indent="-285750" algn="just" rtl="1">
                        <a:buFont typeface="Wingdings" panose="05000000000000000000" pitchFamily="2" charset="2"/>
                        <a:buChar char="q"/>
                      </a:pPr>
                      <a:r>
                        <a:rPr lang="ar-SA" sz="1700" b="1" u="none" strike="noStrike" kern="1200" dirty="0">
                          <a:solidFill>
                            <a:schemeClr val="tx1"/>
                          </a:solidFill>
                          <a:effectLst/>
                          <a:latin typeface="+mn-lt"/>
                          <a:ea typeface="+mn-ea"/>
                          <a:cs typeface="B Nazanin" panose="00000400000000000000" pitchFamily="2" charset="-78"/>
                        </a:rPr>
                        <a:t>رونمایی از هواپیمای ترابری سبک سیمرغ</a:t>
                      </a:r>
                      <a:endParaRPr lang="en-US" sz="1700" b="1" kern="1200" dirty="0">
                        <a:solidFill>
                          <a:schemeClr val="lt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دستاوردهای وزارت دفاع به تفکیک حوزه رزم</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Ø"/>
                        <a:tabLst/>
                        <a:defRPr/>
                      </a:pPr>
                      <a:r>
                        <a:rPr lang="fa-IR" sz="1700" b="1" kern="1200" dirty="0">
                          <a:solidFill>
                            <a:schemeClr val="tx1"/>
                          </a:solidFill>
                          <a:effectLst/>
                          <a:latin typeface="+mn-lt"/>
                          <a:ea typeface="+mn-ea"/>
                          <a:cs typeface="B Nazanin" panose="00000400000000000000" pitchFamily="2" charset="-78"/>
                        </a:rPr>
                        <a:t>اجرای برنامه های بومی سازی مواد، قطعات و تجهیزات در وزارت دفاع (بیش از ۴۰۰ قلم و کاهش ارزبری تولیدات به میزان ۱۹ میلیون دلار در سال ۱۴۰۰)</a:t>
                      </a:r>
                      <a:endParaRPr lang="en-US" sz="1700" b="1" kern="1200" dirty="0">
                        <a:solidFill>
                          <a:schemeClr val="tx1"/>
                        </a:solidFill>
                        <a:effectLst/>
                        <a:latin typeface="+mn-lt"/>
                        <a:ea typeface="+mn-ea"/>
                        <a:cs typeface="B Nazanin" panose="00000400000000000000" pitchFamily="2" charset="-78"/>
                      </a:endParaRP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Ø"/>
                        <a:tabLst/>
                        <a:defRPr/>
                      </a:pPr>
                      <a:r>
                        <a:rPr lang="fa-IR" sz="1700" b="1" kern="1200" dirty="0">
                          <a:solidFill>
                            <a:schemeClr val="tx1"/>
                          </a:solidFill>
                          <a:effectLst/>
                          <a:latin typeface="+mn-lt"/>
                          <a:ea typeface="+mn-ea"/>
                          <a:cs typeface="B Nazanin" panose="00000400000000000000" pitchFamily="2" charset="-78"/>
                        </a:rPr>
                        <a:t>تمرکز بر فناوری­های پیشرفته تولید محور و تحول­آفرین، بویژه زیست فناوری، دیجیتال، هوش مصنوعی، بلاکچین و پردازشگرها با الزام به سرمایه­گذاری سازمان­های توسعه­ای و جلب مشارکت و تشویق بنگاه­های بزرگ اقتصادی </a:t>
                      </a:r>
                    </a:p>
                    <a:p>
                      <a:pPr marL="285750" marR="0" lvl="0" indent="-285750" algn="just" defTabSz="914400" rtl="1" eaLnBrk="1" fontAlgn="auto" latinLnBrk="0" hangingPunct="1">
                        <a:lnSpc>
                          <a:spcPct val="115000"/>
                        </a:lnSpc>
                        <a:spcBef>
                          <a:spcPts val="0"/>
                        </a:spcBef>
                        <a:spcAft>
                          <a:spcPts val="0"/>
                        </a:spcAft>
                        <a:buClrTx/>
                        <a:buSzTx/>
                        <a:buFont typeface="Wingdings" panose="05000000000000000000" pitchFamily="2" charset="2"/>
                        <a:buChar char="Ø"/>
                        <a:tabLst/>
                        <a:defRPr/>
                      </a:pPr>
                      <a:r>
                        <a:rPr lang="fa-IR" sz="1700" b="1" kern="1200" dirty="0">
                          <a:solidFill>
                            <a:schemeClr val="tx1"/>
                          </a:solidFill>
                          <a:effectLst/>
                          <a:latin typeface="+mn-lt"/>
                          <a:ea typeface="+mn-ea"/>
                          <a:cs typeface="B Nazanin" panose="00000400000000000000" pitchFamily="2" charset="-78"/>
                        </a:rPr>
                        <a:t>تولید واکسن فخرا وو و مشارکت در واکسیناسیون عمومی کشور</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b="1" kern="1200" dirty="0">
                          <a:solidFill>
                            <a:schemeClr val="bg1"/>
                          </a:solidFill>
                          <a:latin typeface="Lalezar" panose="00000500000000000000" pitchFamily="50" charset="-78"/>
                          <a:ea typeface="+mn-ea"/>
                          <a:cs typeface="B Nazanin" panose="00000400000000000000" pitchFamily="2" charset="-78"/>
                        </a:rPr>
                        <a:t>توسعه فناوری، امور صنعتی و زیرساخت های صنعت دفاعی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indent="-285750" rtl="1">
                        <a:buFont typeface="Wingdings" panose="05000000000000000000" pitchFamily="2" charset="2"/>
                        <a:buChar char="ü"/>
                      </a:pPr>
                      <a:r>
                        <a:rPr lang="fa-IR" sz="1700" b="1" kern="1200" dirty="0">
                          <a:solidFill>
                            <a:schemeClr val="tx1"/>
                          </a:solidFill>
                          <a:effectLst/>
                          <a:latin typeface="+mn-lt"/>
                          <a:ea typeface="+mn-ea"/>
                          <a:cs typeface="B Nazanin" panose="00000400000000000000" pitchFamily="2" charset="-78"/>
                        </a:rPr>
                        <a:t>واگذاری ۷۸۰ میلیارد تومان به سازمان های وزارت دفاع بابت کاهش بدهی صنعت دفاعی به شبکه همکار بخش خصوصی</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ar-SA" sz="1700" b="1" kern="1200" dirty="0">
                          <a:solidFill>
                            <a:schemeClr val="tx1"/>
                          </a:solidFill>
                          <a:effectLst/>
                          <a:latin typeface="+mn-lt"/>
                          <a:ea typeface="+mn-ea"/>
                          <a:cs typeface="B Nazanin" panose="00000400000000000000" pitchFamily="2" charset="-78"/>
                        </a:rPr>
                        <a:t>تسویه بدهی </a:t>
                      </a:r>
                      <a:r>
                        <a:rPr lang="fa-IR" sz="1700" b="1" kern="1200" dirty="0">
                          <a:solidFill>
                            <a:schemeClr val="tx1"/>
                          </a:solidFill>
                          <a:effectLst/>
                          <a:latin typeface="+mn-lt"/>
                          <a:ea typeface="+mn-ea"/>
                          <a:cs typeface="B Nazanin" panose="00000400000000000000" pitchFamily="2" charset="-78"/>
                        </a:rPr>
                        <a:t>۱۶۱</a:t>
                      </a:r>
                      <a:r>
                        <a:rPr lang="ar-SA" sz="1700" b="1" kern="1200" dirty="0">
                          <a:solidFill>
                            <a:schemeClr val="tx1"/>
                          </a:solidFill>
                          <a:effectLst/>
                          <a:latin typeface="+mn-lt"/>
                          <a:ea typeface="+mn-ea"/>
                          <a:cs typeface="B Nazanin" panose="00000400000000000000" pitchFamily="2" charset="-78"/>
                        </a:rPr>
                        <a:t> میلیون یورویی</a:t>
                      </a:r>
                      <a:r>
                        <a:rPr lang="fa-IR" sz="1700" b="1" kern="1200" dirty="0">
                          <a:solidFill>
                            <a:schemeClr val="tx1"/>
                          </a:solidFill>
                          <a:effectLst/>
                          <a:latin typeface="+mn-lt"/>
                          <a:ea typeface="+mn-ea"/>
                          <a:cs typeface="B Nazanin" panose="00000400000000000000" pitchFamily="2" charset="-78"/>
                        </a:rPr>
                        <a:t> با بانک مرکزی </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sz="1700" b="1" kern="1200" dirty="0">
                          <a:solidFill>
                            <a:schemeClr val="tx1"/>
                          </a:solidFill>
                          <a:effectLst/>
                          <a:latin typeface="+mn-lt"/>
                          <a:ea typeface="+mn-ea"/>
                          <a:cs typeface="B Nazanin" panose="00000400000000000000" pitchFamily="2" charset="-78"/>
                        </a:rPr>
                        <a:t> مختومه شدن پ</a:t>
                      </a:r>
                      <a:r>
                        <a:rPr lang="ar-SA" sz="1700" b="1" kern="1200" dirty="0">
                          <a:solidFill>
                            <a:schemeClr val="tx1"/>
                          </a:solidFill>
                          <a:effectLst/>
                          <a:latin typeface="+mn-lt"/>
                          <a:ea typeface="+mn-ea"/>
                          <a:cs typeface="B Nazanin" panose="00000400000000000000" pitchFamily="2" charset="-78"/>
                        </a:rPr>
                        <a:t>رونده </a:t>
                      </a:r>
                      <a:r>
                        <a:rPr lang="en-US" sz="1700" b="1" kern="1200" dirty="0">
                          <a:solidFill>
                            <a:schemeClr val="tx1"/>
                          </a:solidFill>
                          <a:effectLst/>
                          <a:latin typeface="+mn-lt"/>
                          <a:ea typeface="+mn-ea"/>
                          <a:cs typeface="B Nazanin" panose="00000400000000000000" pitchFamily="2" charset="-78"/>
                        </a:rPr>
                        <a:t>IMS</a:t>
                      </a:r>
                      <a:r>
                        <a:rPr lang="ar-SA" sz="1700" b="1" kern="1200" dirty="0">
                          <a:solidFill>
                            <a:schemeClr val="tx1"/>
                          </a:solidFill>
                          <a:effectLst/>
                          <a:latin typeface="+mn-lt"/>
                          <a:ea typeface="+mn-ea"/>
                          <a:cs typeface="B Nazanin" panose="00000400000000000000" pitchFamily="2" charset="-78"/>
                        </a:rPr>
                        <a:t> انگلیس</a:t>
                      </a:r>
                      <a:r>
                        <a:rPr lang="fa-IR" sz="1700" b="1" kern="1200" dirty="0">
                          <a:solidFill>
                            <a:schemeClr val="tx1"/>
                          </a:solidFill>
                          <a:effectLst/>
                          <a:latin typeface="+mn-lt"/>
                          <a:ea typeface="+mn-ea"/>
                          <a:cs typeface="B Nazanin" panose="00000400000000000000" pitchFamily="2" charset="-78"/>
                        </a:rPr>
                        <a:t> با پراخت ۵۱۲ میلیون یورو </a:t>
                      </a:r>
                      <a:endParaRPr lang="en-US" sz="17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1800" b="1" kern="1200" dirty="0">
                          <a:solidFill>
                            <a:schemeClr val="lt1"/>
                          </a:solidFill>
                          <a:effectLst/>
                          <a:latin typeface="+mn-lt"/>
                          <a:ea typeface="+mn-ea"/>
                          <a:cs typeface="B Nazanin" panose="00000400000000000000" pitchFamily="2" charset="-78"/>
                        </a:rPr>
                        <a:t>مدیریت بدهی های صنعت دفاعی </a:t>
                      </a:r>
                      <a:endParaRPr lang="en-US" sz="1800" b="1" kern="1200" dirty="0">
                        <a:solidFill>
                          <a:schemeClr val="lt1"/>
                        </a:solidFill>
                        <a:effectLst/>
                        <a:latin typeface="+mn-lt"/>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bl>
          </a:graphicData>
        </a:graphic>
      </p:graphicFrame>
    </p:spTree>
    <p:extLst>
      <p:ext uri="{BB962C8B-B14F-4D97-AF65-F5344CB8AC3E}">
        <p14:creationId xmlns:p14="http://schemas.microsoft.com/office/powerpoint/2010/main" val="2935114310"/>
      </p:ext>
    </p:extLst>
  </p:cSld>
  <p:clrMapOvr>
    <a:overrideClrMapping bg1="lt1" tx1="dk1" bg2="lt2" tx2="dk2" accent1="accent1" accent2="accent2" accent3="accent3" accent4="accent4" accent5="accent5" accent6="accent6" hlink="hlink" folHlink="folHlink"/>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معاونت اقتصادی رییس جمهور</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500322814"/>
              </p:ext>
            </p:extLst>
          </p:nvPr>
        </p:nvGraphicFramePr>
        <p:xfrm>
          <a:off x="35442" y="920935"/>
          <a:ext cx="10922844" cy="5486400"/>
        </p:xfrm>
        <a:graphic>
          <a:graphicData uri="http://schemas.openxmlformats.org/drawingml/2006/table">
            <a:tbl>
              <a:tblPr firstRow="1" bandRow="1">
                <a:tableStyleId>{5C22544A-7EE6-4342-B048-85BDC9FD1C3A}</a:tableStyleId>
              </a:tblPr>
              <a:tblGrid>
                <a:gridCol w="7526501">
                  <a:extLst>
                    <a:ext uri="{9D8B030D-6E8A-4147-A177-3AD203B41FA5}">
                      <a16:colId xmlns:a16="http://schemas.microsoft.com/office/drawing/2014/main" val="2158984607"/>
                    </a:ext>
                  </a:extLst>
                </a:gridCol>
                <a:gridCol w="3396343">
                  <a:extLst>
                    <a:ext uri="{9D8B030D-6E8A-4147-A177-3AD203B41FA5}">
                      <a16:colId xmlns:a16="http://schemas.microsoft.com/office/drawing/2014/main" val="969674980"/>
                    </a:ext>
                  </a:extLst>
                </a:gridCol>
              </a:tblGrid>
              <a:tr h="1104780">
                <a:tc>
                  <a:txBody>
                    <a:bodyPr/>
                    <a:lstStyle/>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مقابله با گران­فروشی از طریق ارائه اختیارات به ستاد تنظیم بازار و سازمان تعزیرات حکومتی در خصوص تنظیم بازار و برخورد با متخلفین، </a:t>
                      </a: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ارائه اختیار لازم برای کنترل قیمت مواد اولیه در بازار بورس کالا، سیاست‌های ارزی با هدف کنترل نرخ ارز، هدایت انتظارات تورمی از طریق ایجاد اختیار مدیریت رسانه­ای کشور  برای مدیریت افکار عمومی</a:t>
                      </a: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کاهش نرخ مالیات بر ارزش افزوده روی اقلام خوراکی سر سفره مردم از ۹ درصد به ۱ درصد</a:t>
                      </a:r>
                    </a:p>
                    <a:p>
                      <a:pPr marL="0" lvl="0" indent="0" algn="just" defTabSz="914400" rtl="1" eaLnBrk="1" latinLnBrk="0" hangingPunct="1">
                        <a:buFont typeface="Wingdings" panose="05000000000000000000" pitchFamily="2" charset="2"/>
                        <a:buNone/>
                      </a:pPr>
                      <a:endParaRPr lang="en-US"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تدوین و پیگیری مصوبات در خصوص  کنترل تورم</a:t>
                      </a:r>
                      <a:endParaRPr lang="en-US" sz="2000" b="1" kern="1200" dirty="0">
                        <a:solidFill>
                          <a:schemeClr val="bg1"/>
                        </a:solidFill>
                        <a:latin typeface="Lalezar" panose="00000500000000000000" pitchFamily="50" charset="-78"/>
                        <a:ea typeface="+mn-ea"/>
                        <a:cs typeface="B Nazanin" panose="00000400000000000000" pitchFamily="2" charset="-78"/>
                      </a:endParaRPr>
                    </a:p>
                    <a:p>
                      <a:pPr marL="0" marR="0" indent="0" algn="ctr" defTabSz="914400" rtl="1" eaLnBrk="1" latinLnBrk="0" hangingPunct="1">
                        <a:lnSpc>
                          <a:spcPct val="115000"/>
                        </a:lnSpc>
                        <a:spcBef>
                          <a:spcPts val="0"/>
                        </a:spcBef>
                        <a:spcAft>
                          <a:spcPts val="0"/>
                        </a:spcAft>
                        <a:buFontTx/>
                        <a:buNone/>
                      </a:pPr>
                      <a:endParaRPr lang="fa-IR"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تسهیل در تأمین منابع مالی و سرمایه در گردش بخش تولید</a:t>
                      </a:r>
                      <a:endParaRPr lang="en-US" sz="1800" b="1" kern="1200" dirty="0">
                        <a:solidFill>
                          <a:schemeClr val="tx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ایجاد تسهیلات بیمه­ای لازم برای فعالیت­های تولیدی</a:t>
                      </a:r>
                      <a:endParaRPr lang="en-US" sz="1800" b="1" kern="1200" dirty="0">
                        <a:solidFill>
                          <a:schemeClr val="tx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شفاف‌سازی مجوزهای شروع فعالیت اقتصادی و حذف مجوزهای غیرضروری</a:t>
                      </a:r>
                      <a:endParaRPr lang="en-US" sz="1800" b="1" kern="1200" dirty="0">
                        <a:solidFill>
                          <a:schemeClr val="tx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کاهش نرخ سود تعرفه گمرکی وارداتی مواد اولیه و تجهیزات تولیدی</a:t>
                      </a:r>
                      <a:endParaRPr lang="en-US" sz="1800" b="1" kern="1200" dirty="0">
                        <a:solidFill>
                          <a:schemeClr val="tx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کاهش نرخ مالیات اشخاص حقوقی</a:t>
                      </a:r>
                    </a:p>
                    <a:p>
                      <a:pPr marL="285750" marR="0" lvl="0" indent="-285750" algn="just" defTabSz="914400" rtl="1" eaLnBrk="1" fontAlgn="auto" latinLnBrk="0" hangingPunct="1">
                        <a:lnSpc>
                          <a:spcPct val="100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ساماندهی و وضع مقررات لازم در بازار رمز ارزش­ها</a:t>
                      </a:r>
                    </a:p>
                    <a:p>
                      <a:pPr marL="285750" marR="0" lvl="0" indent="-285750" algn="just" defTabSz="914400" rtl="1" eaLnBrk="1" fontAlgn="auto" latinLnBrk="0" hangingPunct="1">
                        <a:lnSpc>
                          <a:spcPct val="100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رفع مشکلات رسوب کالا در بنادر</a:t>
                      </a:r>
                      <a:endParaRPr lang="en-US" sz="1800" b="1" kern="1200" dirty="0">
                        <a:solidFill>
                          <a:schemeClr val="tx1"/>
                        </a:solidFill>
                        <a:effectLst/>
                        <a:latin typeface="+mn-lt"/>
                        <a:ea typeface="+mn-ea"/>
                        <a:cs typeface="B Nazanin" panose="00000400000000000000" pitchFamily="2" charset="-78"/>
                      </a:endParaRPr>
                    </a:p>
                    <a:p>
                      <a:pPr marL="0" indent="0" algn="r" defTabSz="914400" rtl="1" eaLnBrk="1" latinLnBrk="0" hangingPunct="1">
                        <a:buFont typeface="Wingdings" panose="05000000000000000000" pitchFamily="2" charset="2"/>
                        <a:buNone/>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000" b="1" kern="1200" dirty="0">
                          <a:solidFill>
                            <a:schemeClr val="bg1"/>
                          </a:solidFill>
                          <a:latin typeface="Lalezar" panose="00000500000000000000" pitchFamily="50" charset="-78"/>
                          <a:ea typeface="+mn-ea"/>
                          <a:cs typeface="B Nazanin" panose="00000400000000000000" pitchFamily="2" charset="-78"/>
                        </a:rPr>
                        <a:t>تدوین و پیگیری مصوبات رفع موانع تولید و حمایت از تولید و ایجاد اشتغال از طریق مصوباتی </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تأمین و توزیع دارو و تجهیزات درمانی با نرخ ارز ترجیحی</a:t>
                      </a:r>
                      <a:endParaRPr lang="en-US" sz="1800" b="1" kern="1200" dirty="0">
                        <a:solidFill>
                          <a:schemeClr val="tx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تأمین ارز به نرخ ترجیحی به حد کفایت در سال ۱۴۰۰ برای تأمین نیازهای ضروری مردم</a:t>
                      </a:r>
                      <a:endParaRPr lang="en-US" sz="1800" b="1" kern="1200" dirty="0">
                        <a:solidFill>
                          <a:schemeClr val="tx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تأمین نقدینگی ریالی سرمایه در گردش لازم برای واردات کالاهای اساسی با توجه به فزایش قیمت جهانی کالاها و اجرای طرح مردمی سازی یارانه­ها</a:t>
                      </a:r>
                      <a:endParaRPr lang="en-US" sz="1800" b="1" kern="1200" dirty="0">
                        <a:solidFill>
                          <a:schemeClr val="tx1"/>
                        </a:solidFill>
                        <a:effectLst/>
                        <a:latin typeface="+mn-lt"/>
                        <a:ea typeface="+mn-ea"/>
                        <a:cs typeface="B Nazanin" panose="00000400000000000000" pitchFamily="2" charset="-78"/>
                      </a:endParaRPr>
                    </a:p>
                    <a:p>
                      <a:pPr marL="0" indent="0" algn="r" defTabSz="914400" rtl="1" eaLnBrk="1" latinLnBrk="0" hangingPunct="1">
                        <a:buFont typeface="Wingdings" panose="05000000000000000000" pitchFamily="2" charset="2"/>
                        <a:buNone/>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000" b="1" kern="1200" dirty="0">
                          <a:solidFill>
                            <a:schemeClr val="bg1"/>
                          </a:solidFill>
                          <a:latin typeface="Lalezar" panose="00000500000000000000" pitchFamily="50" charset="-78"/>
                          <a:ea typeface="+mn-ea"/>
                          <a:cs typeface="B Nazanin" panose="00000400000000000000" pitchFamily="2" charset="-78"/>
                        </a:rPr>
                        <a:t>تدوین و پیگیری مصوبات تأمین خوراک و مواد ضروری در سفره خانوار برای گروه­های هدف </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bl>
          </a:graphicData>
        </a:graphic>
      </p:graphicFrame>
    </p:spTree>
    <p:extLst>
      <p:ext uri="{BB962C8B-B14F-4D97-AF65-F5344CB8AC3E}">
        <p14:creationId xmlns:p14="http://schemas.microsoft.com/office/powerpoint/2010/main" val="482376139"/>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نیرو</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974157331"/>
              </p:ext>
            </p:extLst>
          </p:nvPr>
        </p:nvGraphicFramePr>
        <p:xfrm>
          <a:off x="116114" y="920935"/>
          <a:ext cx="10900229" cy="5313553"/>
        </p:xfrm>
        <a:graphic>
          <a:graphicData uri="http://schemas.openxmlformats.org/drawingml/2006/table">
            <a:tbl>
              <a:tblPr firstRow="1" bandRow="1">
                <a:tableStyleId>{5C22544A-7EE6-4342-B048-85BDC9FD1C3A}</a:tableStyleId>
              </a:tblPr>
              <a:tblGrid>
                <a:gridCol w="8449609">
                  <a:extLst>
                    <a:ext uri="{9D8B030D-6E8A-4147-A177-3AD203B41FA5}">
                      <a16:colId xmlns:a16="http://schemas.microsoft.com/office/drawing/2014/main" val="2158984607"/>
                    </a:ext>
                  </a:extLst>
                </a:gridCol>
                <a:gridCol w="2450620">
                  <a:extLst>
                    <a:ext uri="{9D8B030D-6E8A-4147-A177-3AD203B41FA5}">
                      <a16:colId xmlns:a16="http://schemas.microsoft.com/office/drawing/2014/main" val="969674980"/>
                    </a:ext>
                  </a:extLst>
                </a:gridCol>
              </a:tblGrid>
              <a:tr h="1104780">
                <a:tc>
                  <a:txBody>
                    <a:bodyPr/>
                    <a:lstStyle/>
                    <a:p>
                      <a:pPr marL="285750" lvl="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بهره‌برداری از ۱۳ نیروگاه حرارتی (جمعاً به ظرفیت۲۳۲۴مگاوات)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ارتقاي توان توليد واحدهای نيروگاهي موجود جمعاً به ظرفيت ۱۰۱۳ مگاوات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بهره‌برداري از ۲۴ واحد نيروگاه تجديد‌پذير به ظرفيت ۸۶ مگاوات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بهره‌برداري از ۲۲/۲۴ مگاوات نيروگاه مولد مقياس کوچک خورشيدي در استان‌هاي سراسر کشور</a:t>
                      </a:r>
                      <a:endParaRPr lang="en-US" sz="1800" b="1" kern="1200" dirty="0">
                        <a:solidFill>
                          <a:schemeClr val="tx1"/>
                        </a:solidFill>
                        <a:effectLst/>
                        <a:latin typeface="+mn-lt"/>
                        <a:ea typeface="+mn-ea"/>
                        <a:cs typeface="B Nazanin" panose="00000400000000000000" pitchFamily="2" charset="-78"/>
                      </a:endParaRPr>
                    </a:p>
                    <a:p>
                      <a:pPr marL="0" marR="0" lvl="0" indent="0" algn="just" rtl="1">
                        <a:lnSpc>
                          <a:spcPct val="107000"/>
                        </a:lnSpc>
                        <a:spcBef>
                          <a:spcPts val="0"/>
                        </a:spcBef>
                        <a:spcAft>
                          <a:spcPts val="800"/>
                        </a:spcAft>
                        <a:buFont typeface="Wingdings" panose="05000000000000000000" pitchFamily="2" charset="2"/>
                        <a:buNone/>
                      </a:pPr>
                      <a:endParaRPr lang="fa-IR"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200" b="1" kern="1200" dirty="0">
                          <a:solidFill>
                            <a:schemeClr val="bg1"/>
                          </a:solidFill>
                          <a:latin typeface="Lalezar" panose="00000500000000000000" pitchFamily="50" charset="-78"/>
                          <a:ea typeface="+mn-ea"/>
                          <a:cs typeface="B Nazanin" panose="00000400000000000000" pitchFamily="2" charset="-78"/>
                        </a:rPr>
                        <a:t>ارتقای توان تولید به میزان ۶۰۰۰ مگاوات</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342900" marR="0" lvl="0" indent="-342900" algn="just" rtl="1">
                        <a:lnSpc>
                          <a:spcPct val="130000"/>
                        </a:lnSpc>
                        <a:spcBef>
                          <a:spcPts val="0"/>
                        </a:spcBef>
                        <a:spcAft>
                          <a:spcPts val="0"/>
                        </a:spcAft>
                        <a:buFont typeface="Wingdings" panose="05000000000000000000" pitchFamily="2" charset="2"/>
                        <a:buChar char=""/>
                      </a:pPr>
                      <a:r>
                        <a:rPr lang="fa-IR" sz="1800" b="1" kern="1200" dirty="0">
                          <a:solidFill>
                            <a:schemeClr val="tx1"/>
                          </a:solidFill>
                          <a:effectLst/>
                          <a:latin typeface="+mn-lt"/>
                          <a:ea typeface="+mn-ea"/>
                          <a:cs typeface="B Nazanin" panose="00000400000000000000" pitchFamily="2" charset="-78"/>
                        </a:rPr>
                        <a:t>تكميل و راه‌اندازي سيستم مديريت طرح‌هاي آب و فاضلاب (سمط) به آدرس اينترنتي (</a:t>
                      </a:r>
                      <a:r>
                        <a:rPr lang="en-US" sz="1800" b="1" kern="1200" dirty="0">
                          <a:solidFill>
                            <a:schemeClr val="tx1"/>
                          </a:solidFill>
                          <a:effectLst/>
                          <a:latin typeface="+mn-lt"/>
                          <a:ea typeface="+mn-ea"/>
                          <a:cs typeface="B Nazanin" panose="00000400000000000000" pitchFamily="2" charset="-78"/>
                        </a:rPr>
                        <a:t>Samt.nww.ir</a:t>
                      </a:r>
                      <a:r>
                        <a:rPr lang="fa-IR" sz="1800" b="1" kern="1200" dirty="0">
                          <a:solidFill>
                            <a:schemeClr val="tx1"/>
                          </a:solidFill>
                          <a:effectLst/>
                          <a:latin typeface="+mn-lt"/>
                          <a:ea typeface="+mn-ea"/>
                          <a:cs typeface="B Nazanin" panose="00000400000000000000" pitchFamily="2" charset="-78"/>
                        </a:rPr>
                        <a:t>) به منظور پايش كليه طرح‌هاي آب و فاضلاب كل كشور</a:t>
                      </a:r>
                      <a:endParaRPr lang="en-US" sz="1800" b="1" kern="1200" dirty="0">
                        <a:solidFill>
                          <a:schemeClr val="tx1"/>
                        </a:solidFill>
                        <a:effectLst/>
                        <a:latin typeface="+mn-lt"/>
                        <a:ea typeface="+mn-ea"/>
                        <a:cs typeface="B Nazanin" panose="00000400000000000000" pitchFamily="2" charset="-78"/>
                      </a:endParaRPr>
                    </a:p>
                    <a:p>
                      <a:pPr marL="342900" marR="0" lvl="0" indent="-342900" algn="just" rtl="1">
                        <a:lnSpc>
                          <a:spcPct val="130000"/>
                        </a:lnSpc>
                        <a:spcBef>
                          <a:spcPts val="0"/>
                        </a:spcBef>
                        <a:spcAft>
                          <a:spcPts val="0"/>
                        </a:spcAft>
                        <a:buFont typeface="Wingdings" panose="05000000000000000000" pitchFamily="2" charset="2"/>
                        <a:buChar char=""/>
                      </a:pPr>
                      <a:r>
                        <a:rPr lang="fa-IR" sz="1800" b="1" kern="1200" dirty="0">
                          <a:solidFill>
                            <a:schemeClr val="tx1"/>
                          </a:solidFill>
                          <a:effectLst/>
                          <a:latin typeface="+mn-lt"/>
                          <a:ea typeface="+mn-ea"/>
                          <a:cs typeface="B Nazanin" panose="00000400000000000000" pitchFamily="2" charset="-78"/>
                        </a:rPr>
                        <a:t>راه‌اندازي و توسعه سامانه يكپارچه حفاظت و بهره‌برداري از منابع آب و امور مشتركين (ساماب) در جهت هوشمندسازي خدمات تخصصي بخش آب</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به روز رسانی سامانه های خدمت رسانی برای کاهش فساد و افزایش شفافیت</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marR="0" lvl="0" indent="-285750" algn="r" defTabSz="914400" rtl="1" eaLnBrk="1" latinLnBrk="0" hangingPunct="1">
                        <a:lnSpc>
                          <a:spcPct val="130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انعقاد تفاهم‌نامه با قرارگاه امام حسن مجتبي (ع) براي آبرساني به ۱۰ هزار  روستاي داراي تنش آبي </a:t>
                      </a:r>
                      <a:endParaRPr lang="en-US" sz="1800" b="1" kern="1200" dirty="0">
                        <a:solidFill>
                          <a:schemeClr val="tx1"/>
                        </a:solidFill>
                        <a:effectLst/>
                        <a:latin typeface="+mn-lt"/>
                        <a:ea typeface="+mn-ea"/>
                        <a:cs typeface="B Nazanin" panose="00000400000000000000" pitchFamily="2" charset="-78"/>
                      </a:endParaRPr>
                    </a:p>
                    <a:p>
                      <a:pPr marL="285750" marR="0" lvl="0" indent="-285750" algn="r" defTabSz="914400" rtl="1" eaLnBrk="1" latinLnBrk="0" hangingPunct="1">
                        <a:lnSpc>
                          <a:spcPct val="130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آبرساني به تعداد ۱.۰۲۹ روستا با جمعيت ۶۰۶.۰۰۰  نفر</a:t>
                      </a:r>
                      <a:endParaRPr lang="en-US" sz="1800" b="1" kern="1200" dirty="0">
                        <a:solidFill>
                          <a:schemeClr val="tx1"/>
                        </a:solidFill>
                        <a:effectLst/>
                        <a:latin typeface="+mn-lt"/>
                        <a:ea typeface="+mn-ea"/>
                        <a:cs typeface="B Nazanin" panose="00000400000000000000" pitchFamily="2" charset="-78"/>
                      </a:endParaRPr>
                    </a:p>
                    <a:p>
                      <a:pPr marL="285750" marR="0" lvl="0" indent="-285750" algn="r" defTabSz="914400" rtl="1" eaLnBrk="1" latinLnBrk="0" hangingPunct="1">
                        <a:lnSpc>
                          <a:spcPct val="130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برق‌رساني به ۲۵۰ روستاي فاقد برق (روستاهای زير ۱۰ خانوار جمعيت و در مناطق صعب‌العبور)</a:t>
                      </a:r>
                      <a:endParaRPr lang="en-US" sz="1800" b="1" kern="1200" dirty="0">
                        <a:solidFill>
                          <a:schemeClr val="tx1"/>
                        </a:solidFill>
                        <a:effectLst/>
                        <a:latin typeface="+mn-lt"/>
                        <a:ea typeface="+mn-ea"/>
                        <a:cs typeface="B Nazanin" panose="00000400000000000000" pitchFamily="2" charset="-78"/>
                      </a:endParaRPr>
                    </a:p>
                    <a:p>
                      <a:pPr marL="285750" marR="0" lvl="0" indent="-285750" algn="r" defTabSz="914400" rtl="1" eaLnBrk="1" latinLnBrk="0" hangingPunct="1">
                        <a:lnSpc>
                          <a:spcPct val="130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تحويل ۹۰۰۰ سامانه قابل‌حمل تولید برق خورشيدي به عشايری و بهسازي برق ۶۷۴۰ روستا</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توسعه خدمات رسانی به روستاها</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r h="0">
                <a:tc>
                  <a:txBody>
                    <a:bodyPr/>
                    <a:lstStyle/>
                    <a:p>
                      <a:pPr marL="0" marR="0" lvl="0" indent="0" algn="r" defTabSz="914400" rtl="1" eaLnBrk="1" latinLnBrk="0" hangingPunct="1">
                        <a:lnSpc>
                          <a:spcPct val="130000"/>
                        </a:lnSpc>
                        <a:spcBef>
                          <a:spcPts val="0"/>
                        </a:spcBef>
                        <a:spcAft>
                          <a:spcPts val="0"/>
                        </a:spcAft>
                        <a:buFont typeface="Wingdings" panose="05000000000000000000" pitchFamily="2" charset="2"/>
                        <a:buNone/>
                      </a:pPr>
                      <a:r>
                        <a:rPr lang="fa-IR" sz="1800" b="1" kern="1200" dirty="0">
                          <a:solidFill>
                            <a:schemeClr val="tx1"/>
                          </a:solidFill>
                          <a:effectLst/>
                          <a:latin typeface="+mn-lt"/>
                          <a:ea typeface="+mn-ea"/>
                          <a:cs typeface="B Nazanin" panose="00000400000000000000" pitchFamily="2" charset="-78"/>
                        </a:rPr>
                        <a:t>مطالعات حد بستر، حريم و نشانه‌گذاري رودخانه‌ها و تالاب‌ها، اجراي عمليات نشانه‌گذاري، آزادسازي تصرفات، لايروبي و ساماندهي رودخانه‌ها به ميزان ۸۴۲۱ کيلومتر</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مهندسی رودخانه ها و سواحل</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753591999"/>
                  </a:ext>
                </a:extLst>
              </a:tr>
            </a:tbl>
          </a:graphicData>
        </a:graphic>
      </p:graphicFrame>
    </p:spTree>
    <p:extLst>
      <p:ext uri="{BB962C8B-B14F-4D97-AF65-F5344CB8AC3E}">
        <p14:creationId xmlns:p14="http://schemas.microsoft.com/office/powerpoint/2010/main" val="2282914111"/>
      </p:ext>
    </p:extLst>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a:xfrm>
            <a:off x="1371600" y="139120"/>
            <a:ext cx="9624349" cy="513741"/>
          </a:xfrm>
        </p:spPr>
        <p:txBody>
          <a:bodyPr/>
          <a:lstStyle/>
          <a:p>
            <a:r>
              <a:rPr lang="fa-IR" dirty="0">
                <a:cs typeface="B Titr"/>
              </a:rPr>
              <a:t>ستاد مبارزه با مواد مخدر ریاست جمهوری </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899537928"/>
              </p:ext>
            </p:extLst>
          </p:nvPr>
        </p:nvGraphicFramePr>
        <p:xfrm>
          <a:off x="116114" y="788428"/>
          <a:ext cx="10827657" cy="5779574"/>
        </p:xfrm>
        <a:graphic>
          <a:graphicData uri="http://schemas.openxmlformats.org/drawingml/2006/table">
            <a:tbl>
              <a:tblPr firstRow="1" bandRow="1">
                <a:tableStyleId>{5C22544A-7EE6-4342-B048-85BDC9FD1C3A}</a:tableStyleId>
              </a:tblPr>
              <a:tblGrid>
                <a:gridCol w="7007820">
                  <a:extLst>
                    <a:ext uri="{9D8B030D-6E8A-4147-A177-3AD203B41FA5}">
                      <a16:colId xmlns:a16="http://schemas.microsoft.com/office/drawing/2014/main" val="2158984607"/>
                    </a:ext>
                  </a:extLst>
                </a:gridCol>
                <a:gridCol w="3819837">
                  <a:extLst>
                    <a:ext uri="{9D8B030D-6E8A-4147-A177-3AD203B41FA5}">
                      <a16:colId xmlns:a16="http://schemas.microsoft.com/office/drawing/2014/main" val="969674980"/>
                    </a:ext>
                  </a:extLst>
                </a:gridCol>
              </a:tblGrid>
              <a:tr h="878838">
                <a:tc>
                  <a:txBody>
                    <a:bodyPr/>
                    <a:lstStyle/>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r>
                        <a:rPr lang="fa-IR" sz="1600" b="1" kern="1200" dirty="0">
                          <a:solidFill>
                            <a:schemeClr val="tx1"/>
                          </a:solidFill>
                          <a:effectLst/>
                          <a:latin typeface="+mn-lt"/>
                          <a:ea typeface="+mn-ea"/>
                          <a:cs typeface="B Nazanin" panose="00000400000000000000" pitchFamily="2" charset="-78"/>
                        </a:rPr>
                        <a:t>ضربه بیش از ۱۹ هزار میلیارد تومانی به بنیان های مالی و اقتصادی  قاچاقچیان مواد مخدر از طریق توقیف و مصادره اموال ، مواد مخدر مکشوفه و امحاء شده</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ضربه به شریان های مالی قاچاقچیان مواد مخدر</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1845191">
                <a:tc>
                  <a:txBody>
                    <a:bodyPr/>
                    <a:lstStyle/>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r>
                        <a:rPr lang="fa-IR" sz="1600" b="1" kern="1200" dirty="0">
                          <a:solidFill>
                            <a:schemeClr val="tx1"/>
                          </a:solidFill>
                          <a:effectLst/>
                          <a:latin typeface="+mn-lt"/>
                          <a:ea typeface="+mn-ea"/>
                          <a:cs typeface="B Nazanin" panose="00000400000000000000" pitchFamily="2" charset="-78"/>
                        </a:rPr>
                        <a:t>ایجاد بیش از ۳۳ هزار نفر ظرفیت در مراکز ماده ۱۶ قانون برای نگهداری و درمان معتادان متجاهر در سطح کشور و  همچنین حرفه آموزی بیش از ۱۹ هزار نفر از معتادان متجاهر منجر به کاهش جرائم خُرد در شهرها، ارتقاء سطح امنیت عمومی، بازگشت معتادان به  چرخه  زندگی سالم  و افزایش رضایت عمومی آحاد جامعه</a:t>
                      </a:r>
                      <a:endParaRPr lang="en-US"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افزایش ظرفیت و راه‌اندازی اردوگاهها و مراکز نگهداری، درمان ویژه معتادان متجاهر با  اولویت کلان شهرها</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1411466">
                <a:tc>
                  <a:txBody>
                    <a:bodyPr/>
                    <a:lstStyle/>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r>
                        <a:rPr lang="fa-IR" sz="1600" b="1" kern="1200" dirty="0">
                          <a:solidFill>
                            <a:schemeClr val="tx1"/>
                          </a:solidFill>
                          <a:effectLst/>
                          <a:latin typeface="+mn-lt"/>
                          <a:ea typeface="+mn-ea"/>
                          <a:cs typeface="B Nazanin" panose="00000400000000000000" pitchFamily="2" charset="-78"/>
                        </a:rPr>
                        <a:t>بهره گیری از ظرفیت ۲۸۵۹ سازمان مردم نهاد در عرصه های پیشگیری، درمان، کاهش آسیب ، صیانت و توانمند سازی معتادان در سطح کشور، ایجاد اولین مرکز اقامتی ماده ۱۶ ویژه معتادان متجاهر توسط یک نفر خیر ّدر استان خراسان رضوی و همچنین احداث مرکز ویژه بانوان بهبود یافته توسط یک خیر در شهرستان مشهد</a:t>
                      </a:r>
                      <a:endParaRPr lang="en-US"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بهره گیری از ظرفیت سازمان های مردم نهاد ، خیرین و بخش خصوصی در امر مبارزه</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301812465"/>
                  </a:ext>
                </a:extLst>
              </a:tr>
              <a:tr h="1262830">
                <a:tc>
                  <a:txBody>
                    <a:bodyPr/>
                    <a:lstStyle/>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r>
                        <a:rPr lang="fa-IR" sz="1600" b="1" kern="1200" dirty="0">
                          <a:solidFill>
                            <a:schemeClr val="tx1"/>
                          </a:solidFill>
                          <a:effectLst/>
                          <a:latin typeface="+mn-lt"/>
                          <a:ea typeface="+mn-ea"/>
                          <a:cs typeface="B Nazanin" panose="00000400000000000000" pitchFamily="2" charset="-78"/>
                        </a:rPr>
                        <a:t>اجرای طرح یاریگران زندگی از طریق آموزش مهارتهای خود مراقبتی و مشارکت در برنامه‌های پیشگیری اولیه از اعتیاد و تحت پوشش قرار گرفتن بیش از ۶میلیون نفر از دانش آموزان دوره‌های دوم و اول متوسطه و ابتدایی با بهره گیری از سامانه شاد وزارت آموزش و پرورش، تحت پوشش قرار گرفتن بیش از ۶۰۰  هزار نفر از دانشجویان با اولویت افراد جدید الورود و تولید و  تقویت جریان سازی رسانه‌ای با تولید و پخش ۲۴۷۴ برنامه در صدا و سیمای ملی و شبکه های  استانی</a:t>
                      </a:r>
                    </a:p>
                    <a:p>
                      <a:pPr marL="0" marR="0" lvl="0" indent="0" algn="just" defTabSz="914400" rtl="1" eaLnBrk="1" fontAlgn="auto" latinLnBrk="0" hangingPunct="1">
                        <a:lnSpc>
                          <a:spcPct val="107000"/>
                        </a:lnSpc>
                        <a:spcBef>
                          <a:spcPts val="0"/>
                        </a:spcBef>
                        <a:spcAft>
                          <a:spcPts val="800"/>
                        </a:spcAft>
                        <a:buClrTx/>
                        <a:buSzTx/>
                        <a:buFont typeface="Wingdings" panose="05000000000000000000" pitchFamily="2" charset="2"/>
                        <a:buNone/>
                        <a:tabLst/>
                        <a:defRPr/>
                      </a:pPr>
                      <a:endParaRPr lang="en-US" sz="16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indent="0" algn="ctr" defTabSz="914400" rtl="1" eaLnBrk="1" latinLnBrk="0" hangingPunct="1">
                        <a:buFontTx/>
                        <a:buNone/>
                      </a:pPr>
                      <a:r>
                        <a:rPr lang="fa-IR" sz="2000" b="1" kern="1200" dirty="0">
                          <a:solidFill>
                            <a:schemeClr val="bg1"/>
                          </a:solidFill>
                          <a:latin typeface="Lalezar" panose="00000500000000000000" pitchFamily="50" charset="-78"/>
                          <a:ea typeface="+mn-ea"/>
                          <a:cs typeface="B Nazanin" panose="00000400000000000000" pitchFamily="2" charset="-78"/>
                        </a:rPr>
                        <a:t>تقویت رویکرد پیشگیری اولیه از مصرف مواد</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949784553"/>
                  </a:ext>
                </a:extLst>
              </a:tr>
            </a:tbl>
          </a:graphicData>
        </a:graphic>
      </p:graphicFrame>
    </p:spTree>
    <p:extLst>
      <p:ext uri="{BB962C8B-B14F-4D97-AF65-F5344CB8AC3E}">
        <p14:creationId xmlns:p14="http://schemas.microsoft.com/office/powerpoint/2010/main" val="2411717942"/>
      </p:ext>
    </p:extLst>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صندوق توسعه ملی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636691918"/>
              </p:ext>
            </p:extLst>
          </p:nvPr>
        </p:nvGraphicFramePr>
        <p:xfrm>
          <a:off x="35442" y="920935"/>
          <a:ext cx="10995415" cy="4697737"/>
        </p:xfrm>
        <a:graphic>
          <a:graphicData uri="http://schemas.openxmlformats.org/drawingml/2006/table">
            <a:tbl>
              <a:tblPr firstRow="1" bandRow="1">
                <a:tableStyleId>{5C22544A-7EE6-4342-B048-85BDC9FD1C3A}</a:tableStyleId>
              </a:tblPr>
              <a:tblGrid>
                <a:gridCol w="7279758">
                  <a:extLst>
                    <a:ext uri="{9D8B030D-6E8A-4147-A177-3AD203B41FA5}">
                      <a16:colId xmlns:a16="http://schemas.microsoft.com/office/drawing/2014/main" val="2158984607"/>
                    </a:ext>
                  </a:extLst>
                </a:gridCol>
                <a:gridCol w="3715657">
                  <a:extLst>
                    <a:ext uri="{9D8B030D-6E8A-4147-A177-3AD203B41FA5}">
                      <a16:colId xmlns:a16="http://schemas.microsoft.com/office/drawing/2014/main" val="969674980"/>
                    </a:ext>
                  </a:extLst>
                </a:gridCol>
              </a:tblGrid>
              <a:tr h="1104780">
                <a:tc>
                  <a:txBody>
                    <a:bodyPr/>
                    <a:lstStyle/>
                    <a:p>
                      <a:pPr marL="0" marR="0" lvl="0" indent="0" algn="just" rtl="1">
                        <a:lnSpc>
                          <a:spcPct val="107000"/>
                        </a:lnSpc>
                        <a:spcBef>
                          <a:spcPts val="0"/>
                        </a:spcBef>
                        <a:spcAft>
                          <a:spcPts val="800"/>
                        </a:spcAft>
                        <a:buFont typeface="Wingdings" panose="05000000000000000000" pitchFamily="2" charset="2"/>
                        <a:buNone/>
                      </a:pPr>
                      <a:r>
                        <a:rPr lang="fa-IR" sz="1800" b="1" kern="1200" dirty="0">
                          <a:solidFill>
                            <a:schemeClr val="tx1"/>
                          </a:solidFill>
                          <a:effectLst/>
                          <a:latin typeface="+mn-lt"/>
                          <a:ea typeface="+mn-ea"/>
                          <a:cs typeface="B Nazanin" panose="00000400000000000000" pitchFamily="2" charset="-78"/>
                        </a:rPr>
                        <a:t>از ابتدا تا پایان سال ۱۴۰۰، مجموعاً معادل ۳۱۲۵</a:t>
                      </a:r>
                      <a:r>
                        <a:rPr lang="ar-SA" sz="1800" b="1" kern="1200" dirty="0">
                          <a:solidFill>
                            <a:schemeClr val="tx1"/>
                          </a:solidFill>
                          <a:effectLst/>
                          <a:latin typeface="+mn-lt"/>
                          <a:ea typeface="+mn-ea"/>
                          <a:cs typeface="B Nazanin" panose="00000400000000000000" pitchFamily="2" charset="-78"/>
                        </a:rPr>
                        <a:t> </a:t>
                      </a:r>
                      <a:r>
                        <a:rPr lang="fa-IR" sz="1800" b="1" kern="1200" dirty="0">
                          <a:solidFill>
                            <a:schemeClr val="tx1"/>
                          </a:solidFill>
                          <a:effectLst/>
                          <a:latin typeface="+mn-lt"/>
                          <a:ea typeface="+mn-ea"/>
                          <a:cs typeface="B Nazanin" panose="00000400000000000000" pitchFamily="2" charset="-78"/>
                        </a:rPr>
                        <a:t>میلیون دلار  قراردادهای عاملیت ارزی میان صندوق توسعه ملی و بانکهای عامل منعقد شده است</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tab pos="2060575" algn="l"/>
                        </a:tabLst>
                        <a:defRPr/>
                      </a:pPr>
                      <a:r>
                        <a:rPr lang="fa-IR" sz="2400" b="1" kern="1200" dirty="0">
                          <a:solidFill>
                            <a:schemeClr val="bg1"/>
                          </a:solidFill>
                          <a:latin typeface="Lalezar" panose="00000500000000000000" pitchFamily="50" charset="-78"/>
                          <a:ea typeface="+mn-ea"/>
                          <a:cs typeface="B Nazanin" panose="00000400000000000000" pitchFamily="2" charset="-78"/>
                        </a:rPr>
                        <a:t>قراردادهای عاملیت ارزی با بانک‌های عامل</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0" marR="0" lvl="0" indent="0" algn="just" defTabSz="914400" rtl="1" eaLnBrk="1" latinLnBrk="0" hangingPunct="1">
                        <a:lnSpc>
                          <a:spcPct val="107000"/>
                        </a:lnSpc>
                        <a:spcBef>
                          <a:spcPts val="0"/>
                        </a:spcBef>
                        <a:spcAft>
                          <a:spcPts val="800"/>
                        </a:spcAft>
                        <a:buFont typeface="Wingdings" panose="05000000000000000000" pitchFamily="2" charset="2"/>
                        <a:buNone/>
                      </a:pPr>
                      <a:r>
                        <a:rPr lang="fa-IR" sz="1800" b="1" kern="1200" dirty="0">
                          <a:solidFill>
                            <a:schemeClr val="tx1"/>
                          </a:solidFill>
                          <a:effectLst/>
                          <a:latin typeface="+mn-lt"/>
                          <a:ea typeface="+mn-ea"/>
                          <a:cs typeface="B Nazanin" panose="00000400000000000000" pitchFamily="2" charset="-78"/>
                        </a:rPr>
                        <a:t>مجموع حجم قرارداد سپرده گذاری ریالی صندوق با بانکهای دولتی و غیر دولتی در بخشهای مختلف اعم از «صنعت و معدن»، «آب و کشاورزی»، «صنایع تبدیلی و تکمیلی» و «گردشگری» به مبلغ ۱۲۰۷۵۰ میلیارد ریال می باشد.</a:t>
                      </a:r>
                    </a:p>
                    <a:p>
                      <a:pPr marL="0" marR="0" lvl="0" indent="0" algn="just" defTabSz="914400" rtl="1" eaLnBrk="1" latinLnBrk="0" hangingPunct="1">
                        <a:lnSpc>
                          <a:spcPct val="107000"/>
                        </a:lnSpc>
                        <a:spcBef>
                          <a:spcPts val="0"/>
                        </a:spcBef>
                        <a:spcAft>
                          <a:spcPts val="800"/>
                        </a:spcAft>
                        <a:buFont typeface="Wingdings" panose="05000000000000000000" pitchFamily="2" charset="2"/>
                        <a:buNone/>
                      </a:pPr>
                      <a:endParaRPr lang="fa-IR"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400" b="1" kern="1200" dirty="0">
                          <a:solidFill>
                            <a:schemeClr val="bg1"/>
                          </a:solidFill>
                          <a:latin typeface="Lalezar" panose="00000500000000000000" pitchFamily="50" charset="-78"/>
                          <a:ea typeface="+mn-ea"/>
                          <a:cs typeface="B Nazanin" panose="00000400000000000000" pitchFamily="2" charset="-78"/>
                        </a:rPr>
                        <a:t>قراردادهای سپرده گذاری ریالی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lvl="0" algn="just" rtl="1"/>
                      <a:r>
                        <a:rPr lang="fa-IR" sz="1800" b="1" kern="1200" dirty="0">
                          <a:solidFill>
                            <a:schemeClr val="tx1"/>
                          </a:solidFill>
                          <a:effectLst/>
                          <a:latin typeface="+mn-lt"/>
                          <a:ea typeface="+mn-ea"/>
                          <a:cs typeface="B Nazanin" panose="00000400000000000000" pitchFamily="2" charset="-78"/>
                        </a:rPr>
                        <a:t>تامین کالاهای اساسی: مبلغ ۵ میلیارد دلار در اسفندماه ۱۴۰۰ به منظور اطمینان از تامین کالاهای اساسی شامل واردات گندم، دارو و تجهیزات پزشکی از حسابهای صندوق نزد بانک مرکزی برداشت و به عنوان بدهی دولت به صندوق با بازپرداخت پس از ۳ سال منظور گردید.</a:t>
                      </a:r>
                      <a:endParaRPr lang="en-US" sz="1800" b="1" kern="1200" dirty="0">
                        <a:solidFill>
                          <a:schemeClr val="tx1"/>
                        </a:solidFill>
                        <a:effectLst/>
                        <a:latin typeface="+mn-lt"/>
                        <a:ea typeface="+mn-ea"/>
                        <a:cs typeface="B Nazanin" panose="00000400000000000000" pitchFamily="2" charset="-78"/>
                      </a:endParaRPr>
                    </a:p>
                    <a:p>
                      <a:pPr lvl="0" algn="just" rtl="1"/>
                      <a:r>
                        <a:rPr lang="fa-IR" sz="1800" b="1" kern="1200" dirty="0">
                          <a:solidFill>
                            <a:schemeClr val="tx1"/>
                          </a:solidFill>
                          <a:effectLst/>
                          <a:latin typeface="+mn-lt"/>
                          <a:ea typeface="+mn-ea"/>
                          <a:cs typeface="B Nazanin" panose="00000400000000000000" pitchFamily="2" charset="-78"/>
                        </a:rPr>
                        <a:t>کنترل بازار سرمایه: برداشت ۵۰ میلیون دلار توسط دولت و واریز ۵ هزار میلیارد تومان توسط صندوق توسعه ملی به صندوق تثبیت بازار سرمایه به منظور کنترل نوسانات بازار سرمایه</a:t>
                      </a:r>
                    </a:p>
                    <a:p>
                      <a:pPr lvl="0" algn="just" rtl="1"/>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400" b="1" kern="1200" dirty="0">
                          <a:solidFill>
                            <a:schemeClr val="bg1"/>
                          </a:solidFill>
                          <a:latin typeface="Lalezar" panose="00000500000000000000" pitchFamily="50" charset="-78"/>
                          <a:ea typeface="+mn-ea"/>
                          <a:cs typeface="B Nazanin" panose="00000400000000000000" pitchFamily="2" charset="-78"/>
                        </a:rPr>
                        <a:t>مشارکت در تامین کالاهای اساسی و کنترل بازار سرمایه</a:t>
                      </a:r>
                      <a:endParaRPr lang="en-US" sz="2400" b="1" kern="1200" dirty="0">
                        <a:solidFill>
                          <a:schemeClr val="bg1"/>
                        </a:solidFill>
                        <a:latin typeface="Lalezar" panose="00000500000000000000" pitchFamily="50" charset="-78"/>
                        <a:ea typeface="+mn-ea"/>
                        <a:cs typeface="B Nazanin" panose="00000400000000000000" pitchFamily="2" charset="-78"/>
                      </a:endParaRPr>
                    </a:p>
                    <a:p>
                      <a:pPr marL="0" marR="0" indent="0" algn="ctr" defTabSz="914400" rtl="1" eaLnBrk="1" latinLnBrk="0" hangingPunct="1">
                        <a:lnSpc>
                          <a:spcPct val="115000"/>
                        </a:lnSpc>
                        <a:spcBef>
                          <a:spcPts val="0"/>
                        </a:spcBef>
                        <a:spcAft>
                          <a:spcPts val="0"/>
                        </a:spcAft>
                        <a:buFontTx/>
                        <a:buNone/>
                      </a:pP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r h="0">
                <a:tc>
                  <a:txBody>
                    <a:bodyPr/>
                    <a:lstStyle/>
                    <a:p>
                      <a:pPr marL="0" marR="0" lvl="0" indent="0" algn="just" defTabSz="914400" rtl="1" eaLnBrk="1" fontAlgn="auto" latinLnBrk="0" hangingPunct="1">
                        <a:lnSpc>
                          <a:spcPct val="130000"/>
                        </a:lnSpc>
                        <a:spcBef>
                          <a:spcPts val="0"/>
                        </a:spcBef>
                        <a:spcAft>
                          <a:spcPts val="0"/>
                        </a:spcAft>
                        <a:buClrTx/>
                        <a:buSzTx/>
                        <a:buFont typeface="Wingdings" panose="05000000000000000000" pitchFamily="2" charset="2"/>
                        <a:buNone/>
                        <a:tabLst/>
                        <a:defRPr/>
                      </a:pPr>
                      <a:r>
                        <a:rPr lang="fa-IR" sz="1800" b="1" kern="1200" dirty="0">
                          <a:solidFill>
                            <a:schemeClr val="tx1"/>
                          </a:solidFill>
                          <a:effectLst/>
                          <a:latin typeface="+mn-lt"/>
                          <a:ea typeface="+mn-ea"/>
                          <a:cs typeface="B Nazanin" panose="00000400000000000000" pitchFamily="2" charset="-78"/>
                        </a:rPr>
                        <a:t>وصول حدود ۲ میلیارد دلار از این مطالبات در طی یکسال گذشته</a:t>
                      </a:r>
                      <a:endParaRPr lang="en-US" sz="1800" b="1" kern="1200" dirty="0">
                        <a:solidFill>
                          <a:schemeClr val="tx1"/>
                        </a:solidFill>
                        <a:effectLst/>
                        <a:latin typeface="+mn-lt"/>
                        <a:ea typeface="+mn-ea"/>
                        <a:cs typeface="B Nazanin" panose="00000400000000000000" pitchFamily="2" charset="-78"/>
                      </a:endParaRPr>
                    </a:p>
                    <a:p>
                      <a:pPr marL="0" marR="0" lvl="0" indent="0" algn="just" defTabSz="914400" rtl="1" eaLnBrk="1" latinLnBrk="0" hangingPunct="1">
                        <a:lnSpc>
                          <a:spcPct val="130000"/>
                        </a:lnSpc>
                        <a:spcBef>
                          <a:spcPts val="0"/>
                        </a:spcBef>
                        <a:spcAft>
                          <a:spcPts val="0"/>
                        </a:spcAft>
                        <a:buFont typeface="Wingdings" panose="05000000000000000000" pitchFamily="2" charset="2"/>
                        <a:buNone/>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400" b="1" kern="1200" dirty="0">
                          <a:solidFill>
                            <a:schemeClr val="bg1"/>
                          </a:solidFill>
                          <a:latin typeface="Lalezar" panose="00000500000000000000" pitchFamily="50" charset="-78"/>
                          <a:ea typeface="+mn-ea"/>
                          <a:cs typeface="B Nazanin" panose="00000400000000000000" pitchFamily="2" charset="-78"/>
                        </a:rPr>
                        <a:t>پیگیری مطالبات معوق صندوق </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753591999"/>
                  </a:ext>
                </a:extLst>
              </a:tr>
            </a:tbl>
          </a:graphicData>
        </a:graphic>
      </p:graphicFrame>
    </p:spTree>
    <p:extLst>
      <p:ext uri="{BB962C8B-B14F-4D97-AF65-F5344CB8AC3E}">
        <p14:creationId xmlns:p14="http://schemas.microsoft.com/office/powerpoint/2010/main" val="3026037333"/>
      </p:ext>
    </p:extLst>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a:xfrm>
            <a:off x="1289538" y="139120"/>
            <a:ext cx="9706411" cy="513741"/>
          </a:xfrm>
        </p:spPr>
        <p:txBody>
          <a:bodyPr/>
          <a:lstStyle/>
          <a:p>
            <a:r>
              <a:rPr lang="fa-IR" dirty="0">
                <a:cs typeface="B Titr"/>
              </a:rPr>
              <a:t>مرکز بررسی های استراتژیک ریاست جمهوری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392677286"/>
              </p:ext>
            </p:extLst>
          </p:nvPr>
        </p:nvGraphicFramePr>
        <p:xfrm>
          <a:off x="101600" y="920935"/>
          <a:ext cx="10914743" cy="5699760"/>
        </p:xfrm>
        <a:graphic>
          <a:graphicData uri="http://schemas.openxmlformats.org/drawingml/2006/table">
            <a:tbl>
              <a:tblPr firstRow="1" bandRow="1">
                <a:tableStyleId>{5C22544A-7EE6-4342-B048-85BDC9FD1C3A}</a:tableStyleId>
              </a:tblPr>
              <a:tblGrid>
                <a:gridCol w="7399971">
                  <a:extLst>
                    <a:ext uri="{9D8B030D-6E8A-4147-A177-3AD203B41FA5}">
                      <a16:colId xmlns:a16="http://schemas.microsoft.com/office/drawing/2014/main" val="2158984607"/>
                    </a:ext>
                  </a:extLst>
                </a:gridCol>
                <a:gridCol w="3514772">
                  <a:extLst>
                    <a:ext uri="{9D8B030D-6E8A-4147-A177-3AD203B41FA5}">
                      <a16:colId xmlns:a16="http://schemas.microsoft.com/office/drawing/2014/main" val="969674980"/>
                    </a:ext>
                  </a:extLst>
                </a:gridCol>
              </a:tblGrid>
              <a:tr h="1104780">
                <a:tc>
                  <a:txBody>
                    <a:bodyPr/>
                    <a:lstStyle/>
                    <a:p>
                      <a:pPr marL="285750" lvl="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تدوین، انتشار و توزیع کشوری </a:t>
                      </a:r>
                      <a:r>
                        <a:rPr lang="fa-IR" sz="1800" b="1" kern="1200" dirty="0">
                          <a:solidFill>
                            <a:schemeClr val="tx1"/>
                          </a:solidFill>
                          <a:effectLst/>
                          <a:latin typeface="+mn-lt"/>
                          <a:ea typeface="+mn-ea"/>
                          <a:cs typeface="B Nazanin" panose="00000400000000000000" pitchFamily="2" charset="-78"/>
                        </a:rPr>
                        <a:t>۲</a:t>
                      </a:r>
                      <a:r>
                        <a:rPr lang="ar-SA" sz="1800" b="1" kern="1200" dirty="0">
                          <a:solidFill>
                            <a:schemeClr val="tx1"/>
                          </a:solidFill>
                          <a:effectLst/>
                          <a:latin typeface="+mn-lt"/>
                          <a:ea typeface="+mn-ea"/>
                          <a:cs typeface="B Nazanin" panose="00000400000000000000" pitchFamily="2" charset="-78"/>
                        </a:rPr>
                        <a:t> شماره ماهنامه گفتمانی راهبردی برداشت اول</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تدوین و انتشار </a:t>
                      </a:r>
                      <a:r>
                        <a:rPr lang="fa-IR" sz="1800" b="1" kern="1200" dirty="0">
                          <a:solidFill>
                            <a:schemeClr val="tx1"/>
                          </a:solidFill>
                          <a:effectLst/>
                          <a:latin typeface="+mn-lt"/>
                          <a:ea typeface="+mn-ea"/>
                          <a:cs typeface="B Nazanin" panose="00000400000000000000" pitchFamily="2" charset="-78"/>
                        </a:rPr>
                        <a:t>۲</a:t>
                      </a:r>
                      <a:r>
                        <a:rPr lang="ar-SA" sz="1800" b="1" kern="1200" dirty="0">
                          <a:solidFill>
                            <a:schemeClr val="tx1"/>
                          </a:solidFill>
                          <a:effectLst/>
                          <a:latin typeface="+mn-lt"/>
                          <a:ea typeface="+mn-ea"/>
                          <a:cs typeface="B Nazanin" panose="00000400000000000000" pitchFamily="2" charset="-78"/>
                        </a:rPr>
                        <a:t> شماره فصلنامه علمی پژوهشی سیاستگذاری عمومی</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برگزاری </a:t>
                      </a:r>
                      <a:r>
                        <a:rPr lang="fa-IR" sz="1800" b="1" kern="1200" dirty="0">
                          <a:solidFill>
                            <a:schemeClr val="tx1"/>
                          </a:solidFill>
                          <a:effectLst/>
                          <a:latin typeface="+mn-lt"/>
                          <a:ea typeface="+mn-ea"/>
                          <a:cs typeface="B Nazanin" panose="00000400000000000000" pitchFamily="2" charset="-78"/>
                        </a:rPr>
                        <a:t>۴</a:t>
                      </a:r>
                      <a:r>
                        <a:rPr lang="ar-SA" sz="1800" b="1" kern="1200" dirty="0">
                          <a:solidFill>
                            <a:schemeClr val="tx1"/>
                          </a:solidFill>
                          <a:effectLst/>
                          <a:latin typeface="+mn-lt"/>
                          <a:ea typeface="+mn-ea"/>
                          <a:cs typeface="B Nazanin" panose="00000400000000000000" pitchFamily="2" charset="-78"/>
                        </a:rPr>
                        <a:t> نشست تخصصی عدالت و جمهوریت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برگزاری همایش «گرامیداشت سالروز اعتماد عمومی به دولت مردمی»</a:t>
                      </a:r>
                      <a:endParaRPr lang="en-US" sz="1800" b="1" kern="1200" dirty="0">
                        <a:solidFill>
                          <a:schemeClr val="tx1"/>
                        </a:solidFill>
                        <a:effectLst/>
                        <a:latin typeface="+mn-lt"/>
                        <a:ea typeface="+mn-ea"/>
                        <a:cs typeface="B Nazanin" panose="00000400000000000000" pitchFamily="2" charset="-78"/>
                      </a:endParaRPr>
                    </a:p>
                    <a:p>
                      <a:pPr marL="285750" indent="-285750">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مصاحبه تخصصی با بیش از </a:t>
                      </a:r>
                      <a:r>
                        <a:rPr lang="fa-IR" sz="1800" b="1" kern="1200" dirty="0">
                          <a:solidFill>
                            <a:schemeClr val="tx1"/>
                          </a:solidFill>
                          <a:effectLst/>
                          <a:latin typeface="+mn-lt"/>
                          <a:ea typeface="+mn-ea"/>
                          <a:cs typeface="B Nazanin" panose="00000400000000000000" pitchFamily="2" charset="-78"/>
                        </a:rPr>
                        <a:t>۵۰ </a:t>
                      </a:r>
                      <a:r>
                        <a:rPr lang="ar-SA" sz="1800" b="1" kern="1200" dirty="0">
                          <a:solidFill>
                            <a:schemeClr val="tx1"/>
                          </a:solidFill>
                          <a:effectLst/>
                          <a:latin typeface="+mn-lt"/>
                          <a:ea typeface="+mn-ea"/>
                          <a:cs typeface="B Nazanin" panose="00000400000000000000" pitchFamily="2" charset="-78"/>
                        </a:rPr>
                        <a:t> چهره شاخص علمی، فرهنگی و سیاسی در موضوع گفتمان دولت </a:t>
                      </a:r>
                      <a:endParaRPr lang="fa-IR"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برنامه ترویج و توسعه گفتمان دولت</a:t>
                      </a:r>
                      <a:endParaRPr lang="fa-IR"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lvl="0" indent="-285750" rtl="1">
                        <a:buFont typeface="Wingdings" panose="05000000000000000000" pitchFamily="2" charset="2"/>
                        <a:buChar char="v"/>
                      </a:pPr>
                      <a:r>
                        <a:rPr lang="ar-SA" sz="1800" b="1" kern="1200" dirty="0">
                          <a:solidFill>
                            <a:schemeClr val="tx1"/>
                          </a:solidFill>
                          <a:effectLst/>
                          <a:latin typeface="+mn-lt"/>
                          <a:ea typeface="+mn-ea"/>
                          <a:cs typeface="B Nazanin" panose="00000400000000000000" pitchFamily="2" charset="-78"/>
                        </a:rPr>
                        <a:t>تشکیل کارگروه راهبری طرح‌های نخبگانی در مرکز</a:t>
                      </a:r>
                      <a:endParaRPr lang="en-US" sz="1800" b="1" kern="1200" dirty="0">
                        <a:solidFill>
                          <a:schemeClr val="tx1"/>
                        </a:solidFill>
                        <a:effectLst/>
                        <a:latin typeface="+mn-lt"/>
                        <a:ea typeface="+mn-ea"/>
                        <a:cs typeface="B Nazanin" panose="00000400000000000000" pitchFamily="2" charset="-78"/>
                      </a:endParaRPr>
                    </a:p>
                    <a:p>
                      <a:pPr marL="285750" indent="-285750">
                        <a:buFont typeface="Wingdings" panose="05000000000000000000" pitchFamily="2" charset="2"/>
                        <a:buChar char="v"/>
                      </a:pPr>
                      <a:r>
                        <a:rPr lang="ar-SA" sz="1800" b="1" kern="1200" dirty="0">
                          <a:solidFill>
                            <a:schemeClr val="tx1"/>
                          </a:solidFill>
                          <a:effectLst/>
                          <a:latin typeface="+mn-lt"/>
                          <a:ea typeface="+mn-ea"/>
                          <a:cs typeface="B Nazanin" panose="00000400000000000000" pitchFamily="2" charset="-78"/>
                        </a:rPr>
                        <a:t>ایجاد سامانه راهبردی ارتباط مدیران با اندیشمندان و نخبگان (سرآمدان)</a:t>
                      </a:r>
                      <a:endParaRPr lang="fa-IR" sz="1800" b="1" kern="1200" dirty="0">
                        <a:solidFill>
                          <a:schemeClr val="tx1"/>
                        </a:solidFill>
                        <a:effectLst/>
                        <a:latin typeface="+mn-lt"/>
                        <a:ea typeface="+mn-ea"/>
                        <a:cs typeface="B Nazanin" panose="00000400000000000000" pitchFamily="2" charset="-78"/>
                      </a:endParaRPr>
                    </a:p>
                    <a:p>
                      <a:pPr marL="285750" indent="-285750" algn="r" defTabSz="914400" rtl="1" eaLnBrk="1" latinLnBrk="0" hangingPunct="1">
                        <a:buFont typeface="Wingdings" panose="05000000000000000000" pitchFamily="2" charset="2"/>
                        <a:buChar char="v"/>
                      </a:pPr>
                      <a:r>
                        <a:rPr lang="ar-SA" sz="1800" b="1" kern="1200" dirty="0">
                          <a:solidFill>
                            <a:schemeClr val="tx1"/>
                          </a:solidFill>
                          <a:effectLst/>
                          <a:latin typeface="+mn-lt"/>
                          <a:ea typeface="+mn-ea"/>
                          <a:cs typeface="B Nazanin" panose="00000400000000000000" pitchFamily="2" charset="-78"/>
                        </a:rPr>
                        <a:t>تعامل با </a:t>
                      </a:r>
                      <a:r>
                        <a:rPr lang="fa-IR" sz="1800" b="1" kern="1200" dirty="0">
                          <a:solidFill>
                            <a:schemeClr val="tx1"/>
                          </a:solidFill>
                          <a:effectLst/>
                          <a:latin typeface="+mn-lt"/>
                          <a:ea typeface="+mn-ea"/>
                          <a:cs typeface="B Nazanin" panose="00000400000000000000" pitchFamily="2" charset="-78"/>
                        </a:rPr>
                        <a:t>۲۰ </a:t>
                      </a:r>
                      <a:r>
                        <a:rPr lang="ar-SA" sz="1800" b="1" kern="1200" dirty="0">
                          <a:solidFill>
                            <a:schemeClr val="tx1"/>
                          </a:solidFill>
                          <a:effectLst/>
                          <a:latin typeface="+mn-lt"/>
                          <a:ea typeface="+mn-ea"/>
                          <a:cs typeface="B Nazanin" panose="00000400000000000000" pitchFamily="2" charset="-78"/>
                        </a:rPr>
                        <a:t> اندیشکده و برگزاری نشست های مستمر با اندیشکده‌های کشور و تدوین بسته‌های تحلیلی – سیاستی</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برنامه توسعه شبکه نخبگانی و ارتباط دولت با نخبگان</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124245">
                <a:tc>
                  <a:txBody>
                    <a:bodyPr/>
                    <a:lstStyle/>
                    <a:p>
                      <a:pPr marL="0" lvl="0" indent="0" algn="just" defTabSz="914400" rtl="1" eaLnBrk="1" latinLnBrk="0" hangingPunct="1">
                        <a:buFont typeface="Wingdings" panose="05000000000000000000" pitchFamily="2" charset="2"/>
                        <a:buNone/>
                      </a:pPr>
                      <a:r>
                        <a:rPr lang="ar-SA" sz="1800" b="1" kern="1200" dirty="0">
                          <a:solidFill>
                            <a:schemeClr val="tx1"/>
                          </a:solidFill>
                          <a:effectLst/>
                          <a:latin typeface="+mn-lt"/>
                          <a:ea typeface="+mn-ea"/>
                          <a:cs typeface="B Nazanin" panose="00000400000000000000" pitchFamily="2" charset="-78"/>
                        </a:rPr>
                        <a:t>تشکیل شورای هماهنگی مراکز تحقیقاتی و پژوهشی راهبردی کشور (مرکز بررسی‌های استراتژیک، مرکز پژوهش‌های مجلس، پژوهشگاه قوه قضائیه و پژوهشکده تحقیقات راهبردی مجمع تشخیص مصلحت نظام)</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توسعه همکاری سه قوه در اجماع، اولویت</a:t>
                      </a:r>
                      <a:r>
                        <a:rPr lang="fa-IR" sz="2000" b="1" kern="1200" dirty="0">
                          <a:solidFill>
                            <a:schemeClr val="bg1"/>
                          </a:solidFill>
                          <a:latin typeface="Lalezar" panose="00000500000000000000" pitchFamily="50" charset="-78"/>
                          <a:ea typeface="+mn-ea"/>
                          <a:cs typeface="B Nazanin" panose="00000400000000000000" pitchFamily="2" charset="-78"/>
                        </a:rPr>
                        <a:t>‌</a:t>
                      </a:r>
                      <a:r>
                        <a:rPr lang="ar-SA" sz="2000" b="1" kern="1200" dirty="0">
                          <a:solidFill>
                            <a:schemeClr val="bg1"/>
                          </a:solidFill>
                          <a:latin typeface="Lalezar" panose="00000500000000000000" pitchFamily="50" charset="-78"/>
                          <a:ea typeface="+mn-ea"/>
                          <a:cs typeface="B Nazanin" panose="00000400000000000000" pitchFamily="2" charset="-78"/>
                        </a:rPr>
                        <a:t>دهی و حل مسائل راهبردی کشور</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r h="0">
                <a:tc>
                  <a:txBody>
                    <a:bodyPr/>
                    <a:lstStyle/>
                    <a:p>
                      <a:pPr marL="285750" lvl="0" indent="-285750" algn="r" defTabSz="914400" rtl="1" eaLnBrk="1" latinLnBrk="0" hangingPunct="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بر</a:t>
                      </a:r>
                      <a:r>
                        <a:rPr lang="ar-SA" sz="1800" b="1" kern="1200" dirty="0">
                          <a:solidFill>
                            <a:schemeClr val="tx1"/>
                          </a:solidFill>
                          <a:effectLst/>
                          <a:latin typeface="+mn-lt"/>
                          <a:ea typeface="+mn-ea"/>
                          <a:cs typeface="B Nazanin" panose="00000400000000000000" pitchFamily="2" charset="-78"/>
                        </a:rPr>
                        <a:t>گزاری </a:t>
                      </a:r>
                      <a:r>
                        <a:rPr lang="fa-IR" sz="1800" b="1" kern="1200" dirty="0">
                          <a:solidFill>
                            <a:schemeClr val="tx1"/>
                          </a:solidFill>
                          <a:effectLst/>
                          <a:latin typeface="+mn-lt"/>
                          <a:ea typeface="+mn-ea"/>
                          <a:cs typeface="B Nazanin" panose="00000400000000000000" pitchFamily="2" charset="-78"/>
                        </a:rPr>
                        <a:t>۷۰</a:t>
                      </a:r>
                      <a:r>
                        <a:rPr lang="ar-SA" sz="1800" b="1" kern="1200" dirty="0">
                          <a:solidFill>
                            <a:schemeClr val="tx1"/>
                          </a:solidFill>
                          <a:effectLst/>
                          <a:latin typeface="+mn-lt"/>
                          <a:ea typeface="+mn-ea"/>
                          <a:cs typeface="B Nazanin" panose="00000400000000000000" pitchFamily="2" charset="-78"/>
                        </a:rPr>
                        <a:t> نشست نخبگانی با موضوع بررسی ابعاد اعتلای نظام مدیریت منابع </a:t>
                      </a:r>
                      <a:r>
                        <a:rPr lang="fa-IR" sz="1800" b="1" kern="1200" dirty="0">
                          <a:solidFill>
                            <a:schemeClr val="tx1"/>
                          </a:solidFill>
                          <a:effectLst/>
                          <a:latin typeface="+mn-lt"/>
                          <a:ea typeface="+mn-ea"/>
                          <a:cs typeface="B Nazanin" panose="00000400000000000000" pitchFamily="2" charset="-78"/>
                        </a:rPr>
                        <a:t>آب  و ارائه گزارش به معاون اول رییس جمهور</a:t>
                      </a: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برگزاری نشست تخصصی با موضوع بررسی فرایند ارزیابی اثرات محیط زیستی در ایران</a:t>
                      </a:r>
                      <a:endParaRPr lang="fa-IR" sz="1800" b="1" kern="1200" dirty="0">
                        <a:solidFill>
                          <a:schemeClr val="tx1"/>
                        </a:solidFill>
                        <a:effectLst/>
                        <a:latin typeface="+mn-lt"/>
                        <a:ea typeface="+mn-ea"/>
                        <a:cs typeface="B Nazanin" panose="00000400000000000000" pitchFamily="2" charset="-78"/>
                      </a:endParaRPr>
                    </a:p>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800" b="1" kern="1200" dirty="0">
                          <a:solidFill>
                            <a:schemeClr val="tx1"/>
                          </a:solidFill>
                          <a:effectLst/>
                          <a:latin typeface="+mn-lt"/>
                          <a:ea typeface="+mn-ea"/>
                          <a:cs typeface="B Nazanin" panose="00000400000000000000" pitchFamily="2" charset="-78"/>
                        </a:rPr>
                        <a:t>برگزاری </a:t>
                      </a:r>
                      <a:r>
                        <a:rPr lang="fa-IR" sz="1800" b="1" kern="1200" dirty="0">
                          <a:solidFill>
                            <a:schemeClr val="tx1"/>
                          </a:solidFill>
                          <a:effectLst/>
                          <a:latin typeface="+mn-lt"/>
                          <a:ea typeface="+mn-ea"/>
                          <a:cs typeface="B Nazanin" panose="00000400000000000000" pitchFamily="2" charset="-78"/>
                        </a:rPr>
                        <a:t>۱۰</a:t>
                      </a:r>
                      <a:r>
                        <a:rPr lang="ar-SA" sz="1800" b="1" kern="1200" dirty="0">
                          <a:solidFill>
                            <a:schemeClr val="tx1"/>
                          </a:solidFill>
                          <a:effectLst/>
                          <a:latin typeface="+mn-lt"/>
                          <a:ea typeface="+mn-ea"/>
                          <a:cs typeface="B Nazanin" panose="00000400000000000000" pitchFamily="2" charset="-78"/>
                        </a:rPr>
                        <a:t> نشست تخصصی در حوزه ترانزیت کالا و انرژی با صاحبنظران، ذینفعان، مسئولین و کارشناسان حوزه ترانزیت</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گزارش‌‌های راهبردی و نظریه‌های مشورتی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828053125"/>
                  </a:ext>
                </a:extLst>
              </a:tr>
              <a:tr h="0">
                <a:tc>
                  <a:txBody>
                    <a:bodyPr/>
                    <a:lstStyle/>
                    <a:p>
                      <a:pPr marL="0" lvl="0" indent="0" algn="just" defTabSz="914400" rtl="1" eaLnBrk="1" latinLnBrk="0" hangingPunct="1">
                        <a:buFont typeface="Wingdings" panose="05000000000000000000" pitchFamily="2" charset="2"/>
                        <a:buNone/>
                      </a:pPr>
                      <a:r>
                        <a:rPr lang="ar-SA" sz="1800" b="1" kern="1200" dirty="0">
                          <a:solidFill>
                            <a:schemeClr val="tx1"/>
                          </a:solidFill>
                          <a:effectLst/>
                          <a:latin typeface="+mn-lt"/>
                          <a:ea typeface="+mn-ea"/>
                          <a:cs typeface="B Nazanin" panose="00000400000000000000" pitchFamily="2" charset="-78"/>
                        </a:rPr>
                        <a:t>برگزاری</a:t>
                      </a:r>
                      <a:r>
                        <a:rPr lang="fa-IR" sz="1800" b="1" kern="1200" dirty="0">
                          <a:solidFill>
                            <a:schemeClr val="tx1"/>
                          </a:solidFill>
                          <a:effectLst/>
                          <a:latin typeface="+mn-lt"/>
                          <a:ea typeface="+mn-ea"/>
                          <a:cs typeface="B Nazanin" panose="00000400000000000000" pitchFamily="2" charset="-78"/>
                        </a:rPr>
                        <a:t>۳ </a:t>
                      </a:r>
                      <a:r>
                        <a:rPr lang="ar-SA" sz="1800" b="1" kern="1200" dirty="0">
                          <a:solidFill>
                            <a:schemeClr val="tx1"/>
                          </a:solidFill>
                          <a:effectLst/>
                          <a:latin typeface="+mn-lt"/>
                          <a:ea typeface="+mn-ea"/>
                          <a:cs typeface="B Nazanin" panose="00000400000000000000" pitchFamily="2" charset="-78"/>
                        </a:rPr>
                        <a:t>مورد افکارسنجی درخصوص ارزیابی سیاست‌ها و برنامه‌های دولت</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رصد سیمای عمومی دولت</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3772024"/>
                  </a:ext>
                </a:extLst>
              </a:tr>
            </a:tbl>
          </a:graphicData>
        </a:graphic>
      </p:graphicFrame>
    </p:spTree>
    <p:extLst>
      <p:ext uri="{BB962C8B-B14F-4D97-AF65-F5344CB8AC3E}">
        <p14:creationId xmlns:p14="http://schemas.microsoft.com/office/powerpoint/2010/main" val="109761483"/>
      </p:ext>
    </p:extLst>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sz="2400" dirty="0"/>
              <a:t>معاونت حقوقی رییس جمهور</a:t>
            </a:r>
            <a:endParaRPr lang="en-US" sz="2400" dirty="0"/>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781615541"/>
              </p:ext>
            </p:extLst>
          </p:nvPr>
        </p:nvGraphicFramePr>
        <p:xfrm>
          <a:off x="35442" y="920935"/>
          <a:ext cx="10821244" cy="5361559"/>
        </p:xfrm>
        <a:graphic>
          <a:graphicData uri="http://schemas.openxmlformats.org/drawingml/2006/table">
            <a:tbl>
              <a:tblPr firstRow="1" bandRow="1">
                <a:tableStyleId>{5C22544A-7EE6-4342-B048-85BDC9FD1C3A}</a:tableStyleId>
              </a:tblPr>
              <a:tblGrid>
                <a:gridCol w="7105587">
                  <a:extLst>
                    <a:ext uri="{9D8B030D-6E8A-4147-A177-3AD203B41FA5}">
                      <a16:colId xmlns:a16="http://schemas.microsoft.com/office/drawing/2014/main" val="2158984607"/>
                    </a:ext>
                  </a:extLst>
                </a:gridCol>
                <a:gridCol w="3715657">
                  <a:extLst>
                    <a:ext uri="{9D8B030D-6E8A-4147-A177-3AD203B41FA5}">
                      <a16:colId xmlns:a16="http://schemas.microsoft.com/office/drawing/2014/main" val="969674980"/>
                    </a:ext>
                  </a:extLst>
                </a:gridCol>
              </a:tblGrid>
              <a:tr h="1104780">
                <a:tc>
                  <a:txBody>
                    <a:bodyPr/>
                    <a:lstStyle/>
                    <a:p>
                      <a:pPr marL="285750" marR="0" lvl="0" indent="-285750" algn="just" rtl="1">
                        <a:lnSpc>
                          <a:spcPct val="107000"/>
                        </a:lnSpc>
                        <a:spcBef>
                          <a:spcPts val="0"/>
                        </a:spcBef>
                        <a:spcAft>
                          <a:spcPts val="800"/>
                        </a:spcAft>
                        <a:buFont typeface="Wingdings" panose="05000000000000000000" pitchFamily="2" charset="2"/>
                        <a:buChar char="Ø"/>
                      </a:pPr>
                      <a:r>
                        <a:rPr lang="fa-IR" sz="1800" b="1" kern="1200" dirty="0">
                          <a:solidFill>
                            <a:schemeClr val="tx1"/>
                          </a:solidFill>
                          <a:effectLst/>
                          <a:latin typeface="+mn-lt"/>
                          <a:ea typeface="+mn-ea"/>
                          <a:cs typeface="B Nazanin" panose="00000400000000000000" pitchFamily="2" charset="-78"/>
                        </a:rPr>
                        <a:t>پاسخ به 155 استعلامات</a:t>
                      </a:r>
                    </a:p>
                    <a:p>
                      <a:pPr marL="285750" marR="0" lvl="0" indent="-285750" algn="just" rtl="1">
                        <a:lnSpc>
                          <a:spcPct val="107000"/>
                        </a:lnSpc>
                        <a:spcBef>
                          <a:spcPts val="0"/>
                        </a:spcBef>
                        <a:spcAft>
                          <a:spcPts val="800"/>
                        </a:spcAft>
                        <a:buFont typeface="Wingdings" panose="05000000000000000000" pitchFamily="2" charset="2"/>
                        <a:buChar char="Ø"/>
                      </a:pPr>
                      <a:r>
                        <a:rPr lang="fa-IR" sz="1800" b="1" kern="1200" dirty="0">
                          <a:solidFill>
                            <a:schemeClr val="tx1"/>
                          </a:solidFill>
                          <a:effectLst/>
                          <a:latin typeface="+mn-lt"/>
                          <a:ea typeface="+mn-ea"/>
                          <a:cs typeface="B Nazanin" panose="00000400000000000000" pitchFamily="2" charset="-78"/>
                        </a:rPr>
                        <a:t>بررسی و اعلام نظر در خصوص</a:t>
                      </a:r>
                      <a:r>
                        <a:rPr lang="fa-IR" sz="1800" b="1" kern="1200" baseline="0" dirty="0">
                          <a:solidFill>
                            <a:schemeClr val="tx1"/>
                          </a:solidFill>
                          <a:effectLst/>
                          <a:latin typeface="+mn-lt"/>
                          <a:ea typeface="+mn-ea"/>
                          <a:cs typeface="B Nazanin" panose="00000400000000000000" pitchFamily="2" charset="-78"/>
                        </a:rPr>
                        <a:t> 99 جلسه هیئت دولت</a:t>
                      </a:r>
                    </a:p>
                    <a:p>
                      <a:pPr marL="285750" marR="0" lvl="0" indent="-285750" algn="just" rtl="1">
                        <a:lnSpc>
                          <a:spcPct val="107000"/>
                        </a:lnSpc>
                        <a:spcBef>
                          <a:spcPts val="0"/>
                        </a:spcBef>
                        <a:spcAft>
                          <a:spcPts val="800"/>
                        </a:spcAft>
                        <a:buFont typeface="Wingdings" panose="05000000000000000000" pitchFamily="2" charset="2"/>
                        <a:buChar char="Ø"/>
                      </a:pPr>
                      <a:r>
                        <a:rPr lang="fa-IR" sz="1800" b="1" kern="1200" baseline="0" dirty="0">
                          <a:solidFill>
                            <a:schemeClr val="tx1"/>
                          </a:solidFill>
                          <a:effectLst/>
                          <a:latin typeface="+mn-lt"/>
                          <a:ea typeface="+mn-ea"/>
                          <a:cs typeface="B Nazanin" panose="00000400000000000000" pitchFamily="2" charset="-78"/>
                        </a:rPr>
                        <a:t>شرکت در 474 جلسات کمیسیون های دولت</a:t>
                      </a:r>
                    </a:p>
                    <a:p>
                      <a:pPr marL="285750" marR="0" lvl="0" indent="-285750" algn="just" rtl="1">
                        <a:lnSpc>
                          <a:spcPct val="107000"/>
                        </a:lnSpc>
                        <a:spcBef>
                          <a:spcPts val="0"/>
                        </a:spcBef>
                        <a:spcAft>
                          <a:spcPts val="800"/>
                        </a:spcAft>
                        <a:buFont typeface="Wingdings" panose="05000000000000000000" pitchFamily="2" charset="2"/>
                        <a:buChar char="Ø"/>
                      </a:pPr>
                      <a:r>
                        <a:rPr lang="fa-IR" sz="1800" b="1" kern="1200" baseline="0" dirty="0">
                          <a:solidFill>
                            <a:schemeClr val="tx1"/>
                          </a:solidFill>
                          <a:effectLst/>
                          <a:latin typeface="+mn-lt"/>
                          <a:ea typeface="+mn-ea"/>
                          <a:cs typeface="B Nazanin" panose="00000400000000000000" pitchFamily="2" charset="-78"/>
                        </a:rPr>
                        <a:t>اقدامات  مربوط به شکایات مطروحه در دیوان عدالت اداری برای ابطال 1052 مصوبات</a:t>
                      </a:r>
                    </a:p>
                    <a:p>
                      <a:pPr marL="285750" marR="0" lvl="0" indent="-285750" algn="just" rtl="1">
                        <a:lnSpc>
                          <a:spcPct val="107000"/>
                        </a:lnSpc>
                        <a:spcBef>
                          <a:spcPts val="0"/>
                        </a:spcBef>
                        <a:spcAft>
                          <a:spcPts val="800"/>
                        </a:spcAft>
                        <a:buFont typeface="Wingdings" panose="05000000000000000000" pitchFamily="2" charset="2"/>
                        <a:buChar char="Ø"/>
                      </a:pPr>
                      <a:r>
                        <a:rPr lang="fa-IR" sz="1800" b="1" kern="1200" baseline="0" dirty="0">
                          <a:solidFill>
                            <a:schemeClr val="tx1"/>
                          </a:solidFill>
                          <a:effectLst/>
                          <a:latin typeface="+mn-lt"/>
                          <a:ea typeface="+mn-ea"/>
                          <a:cs typeface="B Nazanin" panose="00000400000000000000" pitchFamily="2" charset="-78"/>
                        </a:rPr>
                        <a:t>اقدامات مربوط به 257 ایراد موضوع اصل 85 و 138 قانون اساسی</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200" b="1" kern="1200" dirty="0">
                          <a:solidFill>
                            <a:schemeClr val="bg1"/>
                          </a:solidFill>
                          <a:latin typeface="Lalezar" panose="00000500000000000000" pitchFamily="50" charset="-78"/>
                          <a:ea typeface="+mn-ea"/>
                          <a:cs typeface="B Nazanin" panose="00000400000000000000" pitchFamily="2" charset="-78"/>
                        </a:rPr>
                        <a:t>امور تنظیم لوایح،</a:t>
                      </a:r>
                      <a:r>
                        <a:rPr lang="fa-IR" sz="2200" b="1" kern="1200" baseline="0" dirty="0">
                          <a:solidFill>
                            <a:schemeClr val="bg1"/>
                          </a:solidFill>
                          <a:latin typeface="Lalezar" panose="00000500000000000000" pitchFamily="50" charset="-78"/>
                          <a:ea typeface="+mn-ea"/>
                          <a:cs typeface="B Nazanin" panose="00000400000000000000" pitchFamily="2" charset="-78"/>
                        </a:rPr>
                        <a:t> تصویب نامه و دفاع از مصوبات دولت</a:t>
                      </a:r>
                      <a:endParaRPr lang="fa-IR"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0" marR="0" lvl="0" indent="0" algn="just" defTabSz="914400" rtl="1" eaLnBrk="1" latinLnBrk="0" hangingPunct="1">
                        <a:lnSpc>
                          <a:spcPct val="107000"/>
                        </a:lnSpc>
                        <a:spcBef>
                          <a:spcPts val="0"/>
                        </a:spcBef>
                        <a:spcAft>
                          <a:spcPts val="800"/>
                        </a:spcAft>
                        <a:buFont typeface="Wingdings" panose="05000000000000000000" pitchFamily="2" charset="2"/>
                        <a:buNone/>
                      </a:pPr>
                      <a:r>
                        <a:rPr lang="fa-IR" sz="1800" b="1" kern="1200" dirty="0">
                          <a:solidFill>
                            <a:schemeClr val="tx1"/>
                          </a:solidFill>
                          <a:effectLst/>
                          <a:latin typeface="+mn-lt"/>
                          <a:ea typeface="+mn-ea"/>
                          <a:cs typeface="B Nazanin" panose="00000400000000000000" pitchFamily="2" charset="-78"/>
                        </a:rPr>
                        <a:t>تنظیم 7 متن نمونه موافقت نامه (هوایی،</a:t>
                      </a:r>
                      <a:r>
                        <a:rPr lang="fa-IR" sz="1800" b="1" kern="1200" baseline="0" dirty="0">
                          <a:solidFill>
                            <a:schemeClr val="tx1"/>
                          </a:solidFill>
                          <a:effectLst/>
                          <a:latin typeface="+mn-lt"/>
                          <a:ea typeface="+mn-ea"/>
                          <a:cs typeface="B Nazanin" panose="00000400000000000000" pitchFamily="2" charset="-78"/>
                        </a:rPr>
                        <a:t> سرمایه گذاری، دریایی، تجارت آزاد)</a:t>
                      </a:r>
                      <a:endParaRPr lang="fa-IR"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کمیسیون</a:t>
                      </a:r>
                      <a:r>
                        <a:rPr lang="fa-IR" sz="2200" b="1" kern="1200" baseline="0" dirty="0">
                          <a:solidFill>
                            <a:schemeClr val="bg1"/>
                          </a:solidFill>
                          <a:latin typeface="Lalezar" panose="00000500000000000000" pitchFamily="50" charset="-78"/>
                          <a:ea typeface="+mn-ea"/>
                          <a:cs typeface="B Nazanin" panose="00000400000000000000" pitchFamily="2" charset="-78"/>
                        </a:rPr>
                        <a:t> توافقهای بین المللی</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marR="0" lvl="0" indent="-285750" algn="r" defTabSz="914400" rtl="1" eaLnBrk="1" latinLnBrk="0" hangingPunct="1">
                        <a:lnSpc>
                          <a:spcPct val="130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بررسی موارد مربوط به 38 عضویت </a:t>
                      </a:r>
                    </a:p>
                    <a:p>
                      <a:pPr marL="285750" marR="0" lvl="0" indent="-285750" algn="r" defTabSz="914400" rtl="1" eaLnBrk="1" latinLnBrk="0" hangingPunct="1">
                        <a:lnSpc>
                          <a:spcPct val="130000"/>
                        </a:lnSpc>
                        <a:spcBef>
                          <a:spcPts val="0"/>
                        </a:spcBef>
                        <a:spcAft>
                          <a:spcPts val="0"/>
                        </a:spcAft>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اقدامات مربوط به اصلاح  8 آیین نامه و تدوین دستورالعمل</a:t>
                      </a:r>
                    </a:p>
                    <a:p>
                      <a:pPr marL="285750" marR="0" lvl="0" indent="-285750" algn="r" defTabSz="914400" rtl="1" eaLnBrk="1" fontAlgn="auto" latinLnBrk="0" hangingPunct="1">
                        <a:lnSpc>
                          <a:spcPct val="130000"/>
                        </a:lnSpc>
                        <a:spcBef>
                          <a:spcPts val="0"/>
                        </a:spcBef>
                        <a:spcAft>
                          <a:spcPts val="0"/>
                        </a:spcAft>
                        <a:buClrTx/>
                        <a:buSzTx/>
                        <a:buFont typeface="Wingdings" panose="05000000000000000000" pitchFamily="2" charset="2"/>
                        <a:buChar char="q"/>
                        <a:tabLst/>
                        <a:defRPr/>
                      </a:pPr>
                      <a:r>
                        <a:rPr lang="fa-IR" sz="1800" b="1" kern="1200" baseline="0" dirty="0">
                          <a:solidFill>
                            <a:schemeClr val="tx1"/>
                          </a:solidFill>
                          <a:effectLst/>
                          <a:latin typeface="+mn-lt"/>
                          <a:ea typeface="+mn-ea"/>
                          <a:cs typeface="B Nazanin" panose="00000400000000000000" pitchFamily="2" charset="-78"/>
                        </a:rPr>
                        <a:t>توسعه دیپلماسی و دفاع حقوقی بین المللی در ملاقات با وزرای دادگستری ایتالیا</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بررسی عضویت دولت در سازمان ها و مجامع بین</a:t>
                      </a:r>
                      <a:r>
                        <a:rPr lang="fa-IR" sz="2200" b="1" kern="1200" baseline="0" dirty="0">
                          <a:solidFill>
                            <a:schemeClr val="bg1"/>
                          </a:solidFill>
                          <a:latin typeface="Lalezar" panose="00000500000000000000" pitchFamily="50" charset="-78"/>
                          <a:ea typeface="+mn-ea"/>
                          <a:cs typeface="B Nazanin" panose="00000400000000000000" pitchFamily="2" charset="-78"/>
                        </a:rPr>
                        <a:t>‌المللی</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r h="0">
                <a:tc>
                  <a:txBody>
                    <a:bodyPr/>
                    <a:lstStyle/>
                    <a:p>
                      <a:pPr marL="285750" marR="0" lvl="0" indent="-285750" algn="r" defTabSz="914400" rtl="1" eaLnBrk="1" fontAlgn="auto" latinLnBrk="0" hangingPunct="1">
                        <a:lnSpc>
                          <a:spcPct val="130000"/>
                        </a:lnSpc>
                        <a:spcBef>
                          <a:spcPts val="0"/>
                        </a:spcBef>
                        <a:spcAft>
                          <a:spcPts val="0"/>
                        </a:spcAft>
                        <a:buClrTx/>
                        <a:buSzTx/>
                        <a:buFont typeface="Wingdings" panose="05000000000000000000" pitchFamily="2" charset="2"/>
                        <a:buChar char="v"/>
                        <a:tabLst/>
                        <a:defRPr/>
                      </a:pPr>
                      <a:r>
                        <a:rPr lang="fa-IR" sz="1800" b="1" kern="1200" dirty="0">
                          <a:solidFill>
                            <a:schemeClr val="tx1"/>
                          </a:solidFill>
                          <a:effectLst/>
                          <a:latin typeface="+mn-lt"/>
                          <a:ea typeface="+mn-ea"/>
                          <a:cs typeface="B Nazanin" panose="00000400000000000000" pitchFamily="2" charset="-78"/>
                        </a:rPr>
                        <a:t>آماده سازی</a:t>
                      </a:r>
                      <a:r>
                        <a:rPr lang="fa-IR" sz="1800" b="1" kern="1200" baseline="0" dirty="0">
                          <a:solidFill>
                            <a:schemeClr val="tx1"/>
                          </a:solidFill>
                          <a:effectLst/>
                          <a:latin typeface="+mn-lt"/>
                          <a:ea typeface="+mn-ea"/>
                          <a:cs typeface="B Nazanin" panose="00000400000000000000" pitchFamily="2" charset="-78"/>
                        </a:rPr>
                        <a:t> نهایی ارتقای جدید نسخه عمومی سامانه ملی قوانین و مقررات</a:t>
                      </a:r>
                    </a:p>
                    <a:p>
                      <a:pPr marL="285750" marR="0" lvl="0" indent="-285750" algn="r" defTabSz="914400" rtl="1" eaLnBrk="1" fontAlgn="auto" latinLnBrk="0" hangingPunct="1">
                        <a:lnSpc>
                          <a:spcPct val="130000"/>
                        </a:lnSpc>
                        <a:spcBef>
                          <a:spcPts val="0"/>
                        </a:spcBef>
                        <a:spcAft>
                          <a:spcPts val="0"/>
                        </a:spcAft>
                        <a:buClrTx/>
                        <a:buSzTx/>
                        <a:buFont typeface="Wingdings" panose="05000000000000000000" pitchFamily="2" charset="2"/>
                        <a:buChar char="v"/>
                        <a:tabLst/>
                        <a:defRPr/>
                      </a:pPr>
                      <a:r>
                        <a:rPr lang="fa-IR" sz="1800" b="1" kern="1200" baseline="0" dirty="0">
                          <a:solidFill>
                            <a:schemeClr val="tx1"/>
                          </a:solidFill>
                          <a:effectLst/>
                          <a:latin typeface="+mn-lt"/>
                          <a:ea typeface="+mn-ea"/>
                          <a:cs typeface="B Nazanin" panose="00000400000000000000" pitchFamily="2" charset="-78"/>
                        </a:rPr>
                        <a:t>آماده  سازی پایگاه اطلاعات قوانین و مقررات  کسب و کار</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نشر الکترونیک قوانین و مقررات</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753591999"/>
                  </a:ext>
                </a:extLst>
              </a:tr>
              <a:tr h="0">
                <a:tc>
                  <a:txBody>
                    <a:bodyPr/>
                    <a:lstStyle/>
                    <a:p>
                      <a:pPr marL="0" marR="0" lvl="0" indent="0" algn="r" defTabSz="914400" rtl="1" eaLnBrk="1" fontAlgn="auto" latinLnBrk="0" hangingPunct="1">
                        <a:lnSpc>
                          <a:spcPct val="130000"/>
                        </a:lnSpc>
                        <a:spcBef>
                          <a:spcPts val="0"/>
                        </a:spcBef>
                        <a:spcAft>
                          <a:spcPts val="0"/>
                        </a:spcAft>
                        <a:buClrTx/>
                        <a:buSzTx/>
                        <a:buFont typeface="Wingdings" panose="05000000000000000000" pitchFamily="2" charset="2"/>
                        <a:buNone/>
                        <a:tabLst/>
                        <a:defRPr/>
                      </a:pPr>
                      <a:r>
                        <a:rPr lang="ar-SA" sz="1800" b="1" kern="1200" dirty="0">
                          <a:solidFill>
                            <a:schemeClr val="tx1"/>
                          </a:solidFill>
                          <a:effectLst/>
                          <a:latin typeface="+mn-lt"/>
                          <a:ea typeface="+mn-ea"/>
                          <a:cs typeface="B Nazanin" panose="00000400000000000000" pitchFamily="2" charset="-78"/>
                        </a:rPr>
                        <a:t>دفاع حقوقی از پرونده ب/1 با همکاری وکلای وزارت دفاع در دیوان داوری لاهه</a:t>
                      </a:r>
                      <a:endParaRPr lang="fa-IR"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bg1"/>
                          </a:solidFill>
                          <a:latin typeface="Lalezar" panose="00000500000000000000" pitchFamily="50" charset="-78"/>
                          <a:ea typeface="+mn-ea"/>
                          <a:cs typeface="B Nazanin" panose="00000400000000000000" pitchFamily="2" charset="-78"/>
                        </a:rPr>
                        <a:t>ه</a:t>
                      </a:r>
                      <a:r>
                        <a:rPr lang="ar-SA" sz="2200" b="1" kern="1200" dirty="0">
                          <a:solidFill>
                            <a:schemeClr val="bg1"/>
                          </a:solidFill>
                          <a:latin typeface="Lalezar" panose="00000500000000000000" pitchFamily="50" charset="-78"/>
                          <a:ea typeface="+mn-ea"/>
                          <a:cs typeface="B Nazanin" panose="00000400000000000000" pitchFamily="2" charset="-78"/>
                        </a:rPr>
                        <a:t>دایت و راهبری حقوقی پرونده‏های دیوان داوری ایران- ایالات متحده (ب/1)</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02075172"/>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سازمان برنامه و بودجه کشور</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72320297"/>
              </p:ext>
            </p:extLst>
          </p:nvPr>
        </p:nvGraphicFramePr>
        <p:xfrm>
          <a:off x="230910" y="1113264"/>
          <a:ext cx="10658765" cy="4592193"/>
        </p:xfrm>
        <a:graphic>
          <a:graphicData uri="http://schemas.openxmlformats.org/drawingml/2006/table">
            <a:tbl>
              <a:tblPr firstRow="1" bandRow="1">
                <a:tableStyleId>{5C22544A-7EE6-4342-B048-85BDC9FD1C3A}</a:tableStyleId>
              </a:tblPr>
              <a:tblGrid>
                <a:gridCol w="7583757">
                  <a:extLst>
                    <a:ext uri="{9D8B030D-6E8A-4147-A177-3AD203B41FA5}">
                      <a16:colId xmlns:a16="http://schemas.microsoft.com/office/drawing/2014/main" val="2158984607"/>
                    </a:ext>
                  </a:extLst>
                </a:gridCol>
                <a:gridCol w="3075008">
                  <a:extLst>
                    <a:ext uri="{9D8B030D-6E8A-4147-A177-3AD203B41FA5}">
                      <a16:colId xmlns:a16="http://schemas.microsoft.com/office/drawing/2014/main" val="969674980"/>
                    </a:ext>
                  </a:extLst>
                </a:gridCol>
              </a:tblGrid>
              <a:tr h="1627599">
                <a:tc>
                  <a:txBody>
                    <a:bodyPr/>
                    <a:lstStyle/>
                    <a:p>
                      <a:pPr algn="r" rtl="1">
                        <a:lnSpc>
                          <a:spcPct val="107000"/>
                        </a:lnSpc>
                        <a:spcBef>
                          <a:spcPts val="150"/>
                        </a:spcBef>
                      </a:pPr>
                      <a:endParaRPr lang="fa-IR" sz="1800" b="1" dirty="0">
                        <a:solidFill>
                          <a:srgbClr val="2E74B5"/>
                        </a:solidFill>
                        <a:latin typeface="Calibri Light" panose="020F0302020204030204" pitchFamily="34" charset="0"/>
                        <a:ea typeface="Times New Roman" panose="02020603050405020304" pitchFamily="18" charset="0"/>
                        <a:cs typeface="B Nazanin" panose="00000400000000000000" pitchFamily="2" charset="-78"/>
                      </a:endParaRPr>
                    </a:p>
                    <a:p>
                      <a:pPr marL="257175" indent="-257175" algn="just" rtl="1">
                        <a:lnSpc>
                          <a:spcPct val="107000"/>
                        </a:lnSpc>
                        <a:spcAft>
                          <a:spcPts val="600"/>
                        </a:spcAft>
                        <a:buFont typeface="Wingdings" panose="05000000000000000000" pitchFamily="2" charset="2"/>
                        <a:buChar char=""/>
                      </a:pPr>
                      <a:r>
                        <a:rPr lang="fa-IR" sz="1800" b="1" kern="1200" dirty="0">
                          <a:solidFill>
                            <a:schemeClr val="dk1"/>
                          </a:solidFill>
                          <a:effectLst/>
                          <a:latin typeface="+mn-lt"/>
                          <a:ea typeface="+mn-ea"/>
                          <a:cs typeface="B Nazanin" panose="00000400000000000000" pitchFamily="2" charset="-78"/>
                        </a:rPr>
                        <a:t>منابع دولت بالغ بر۲۹۶۰ هزار میلیارد ریال (بیش از دو برابر نسبت به مدت مشابه سال قبل)</a:t>
                      </a:r>
                      <a:endParaRPr lang="en-US" sz="1800" b="1" kern="1200" dirty="0">
                        <a:solidFill>
                          <a:schemeClr val="dk1"/>
                        </a:solidFill>
                        <a:effectLst/>
                        <a:latin typeface="+mn-lt"/>
                        <a:ea typeface="+mn-ea"/>
                        <a:cs typeface="B Nazanin" panose="00000400000000000000" pitchFamily="2" charset="-78"/>
                      </a:endParaRPr>
                    </a:p>
                    <a:p>
                      <a:pPr marL="257175" indent="-257175" algn="just" rtl="1">
                        <a:lnSpc>
                          <a:spcPct val="107000"/>
                        </a:lnSpc>
                        <a:spcAft>
                          <a:spcPts val="600"/>
                        </a:spcAft>
                        <a:buFont typeface="Wingdings" panose="05000000000000000000" pitchFamily="2" charset="2"/>
                        <a:buChar char=""/>
                      </a:pPr>
                      <a:r>
                        <a:rPr lang="fa-IR" sz="1800" b="1" kern="1200" dirty="0">
                          <a:solidFill>
                            <a:schemeClr val="dk1"/>
                          </a:solidFill>
                          <a:effectLst/>
                          <a:latin typeface="+mn-lt"/>
                          <a:ea typeface="+mn-ea"/>
                          <a:cs typeface="B Nazanin" panose="00000400000000000000" pitchFamily="2" charset="-78"/>
                        </a:rPr>
                        <a:t>درآمدهای عمومی به عنوان پایدارترین جزءمنابع دولت، حدود ۱۹۵۶ هزار میلیارد ریال ( رشد ۶۳ درصد نسبت به مدت مشابه سال )</a:t>
                      </a:r>
                    </a:p>
                    <a:p>
                      <a:pPr marL="257175" indent="-257175" algn="just" rtl="1">
                        <a:lnSpc>
                          <a:spcPct val="107000"/>
                        </a:lnSpc>
                        <a:spcAft>
                          <a:spcPts val="600"/>
                        </a:spcAft>
                        <a:buFont typeface="Wingdings" panose="05000000000000000000" pitchFamily="2" charset="2"/>
                        <a:buChar char=""/>
                      </a:pPr>
                      <a:r>
                        <a:rPr lang="fa-IR" sz="1800" b="1" kern="1200" dirty="0">
                          <a:solidFill>
                            <a:schemeClr val="dk1"/>
                          </a:solidFill>
                          <a:effectLst/>
                          <a:latin typeface="+mn-lt"/>
                          <a:ea typeface="+mn-ea"/>
                          <a:cs typeface="B Nazanin" panose="00000400000000000000" pitchFamily="2" charset="-78"/>
                        </a:rPr>
                        <a:t>درآمدهای مالیاتی بالغ بر ۱۵۲۹ هزار میلیارد ریال (رشد ۶۸ درصدی نسبت به مدت مشابه سال قبل )</a:t>
                      </a:r>
                    </a:p>
                    <a:p>
                      <a:pPr marL="257175" indent="-257175" algn="just" rtl="1">
                        <a:lnSpc>
                          <a:spcPct val="107000"/>
                        </a:lnSpc>
                        <a:spcAft>
                          <a:spcPts val="600"/>
                        </a:spcAft>
                        <a:buFont typeface="Wingdings" panose="05000000000000000000" pitchFamily="2" charset="2"/>
                        <a:buChar char=""/>
                      </a:pPr>
                      <a:r>
                        <a:rPr lang="fa-IR" sz="1800" b="1" kern="1200" dirty="0">
                          <a:solidFill>
                            <a:schemeClr val="dk1"/>
                          </a:solidFill>
                          <a:effectLst/>
                          <a:latin typeface="+mn-lt"/>
                          <a:ea typeface="+mn-ea"/>
                          <a:cs typeface="B Nazanin" panose="00000400000000000000" pitchFamily="2" charset="-78"/>
                        </a:rPr>
                        <a:t>افزایش درآمد حاصل از صادرات نفت و میعانات و گاز با اتخاذ دیپلماسی اقتصادی و دورزدن تحریم ها، ۶۵۷ هزار میلیارد ریال (۵ برابر شدن نسبت به مدت مشابه سال قبل )</a:t>
                      </a:r>
                      <a:endParaRPr lang="en-US" sz="1800" b="1" kern="1200" dirty="0">
                        <a:solidFill>
                          <a:schemeClr val="dk1"/>
                        </a:solidFill>
                        <a:effectLst/>
                        <a:latin typeface="+mn-lt"/>
                        <a:ea typeface="+mn-ea"/>
                        <a:cs typeface="B Nazanin" panose="00000400000000000000" pitchFamily="2" charset="-78"/>
                      </a:endParaRPr>
                    </a:p>
                    <a:p>
                      <a:pPr marL="257175" indent="-257175" algn="just" rtl="1">
                        <a:lnSpc>
                          <a:spcPct val="107000"/>
                        </a:lnSpc>
                        <a:spcAft>
                          <a:spcPts val="600"/>
                        </a:spcAft>
                        <a:buFont typeface="Wingdings" panose="05000000000000000000" pitchFamily="2" charset="2"/>
                        <a:buChar char=""/>
                      </a:pPr>
                      <a:r>
                        <a:rPr lang="fa-IR" sz="1800" b="1" kern="1200" dirty="0">
                          <a:solidFill>
                            <a:schemeClr val="dk1"/>
                          </a:solidFill>
                          <a:effectLst/>
                          <a:latin typeface="+mn-lt"/>
                          <a:ea typeface="+mn-ea"/>
                          <a:cs typeface="B Nazanin" panose="00000400000000000000" pitchFamily="2" charset="-78"/>
                        </a:rPr>
                        <a:t>فروش اوراق ۲۲۹  هزار میلیارد ریال (۳.۵ برابر شدن نسبت به مدت مشابه سال قبل)</a:t>
                      </a: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عملکرد اقلام اصلی بودجه عمومی دولت در ۴ ماهه نخست سال ۱۴۰۱ </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840595">
                <a:tc>
                  <a:txBody>
                    <a:bodyPr/>
                    <a:lstStyle/>
                    <a:p>
                      <a:pPr algn="just" rtl="1"/>
                      <a:r>
                        <a:rPr lang="fa-IR" sz="1800" b="1" kern="1200" dirty="0">
                          <a:solidFill>
                            <a:schemeClr val="dk1"/>
                          </a:solidFill>
                          <a:effectLst/>
                          <a:latin typeface="+mn-lt"/>
                          <a:ea typeface="+mn-ea"/>
                          <a:cs typeface="B Nazanin" panose="00000400000000000000" pitchFamily="2" charset="-78"/>
                        </a:rPr>
                        <a:t>با همکاری مرکز ملی آمار، تحقیقات گسترده‌ای برای رشد متوازن هشت درصدی در استان‌ها و سطح شهرستان صورت گرفت؛ در نهایت بر اساس سند ملی آمایش طرح‌های اولویت‌دار در هر شهرستان که منجر به بیشترین رشد اقتصادی می‌شود احصا شد. </a:t>
                      </a:r>
                      <a:endParaRPr lang="en-US" sz="18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افزایش اختیارات و رشد متوازن اقتصادی استان‌ها  برای تحقق رشد هشت درصدی</a:t>
                      </a: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bl>
          </a:graphicData>
        </a:graphic>
      </p:graphicFrame>
    </p:spTree>
    <p:extLst>
      <p:ext uri="{BB962C8B-B14F-4D97-AF65-F5344CB8AC3E}">
        <p14:creationId xmlns:p14="http://schemas.microsoft.com/office/powerpoint/2010/main" val="1829913729"/>
      </p:ext>
    </p:extLst>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مرکز ارتباط مردمی ریاست جمهوری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943700271"/>
              </p:ext>
            </p:extLst>
          </p:nvPr>
        </p:nvGraphicFramePr>
        <p:xfrm>
          <a:off x="275770" y="1626974"/>
          <a:ext cx="10711543" cy="3299340"/>
        </p:xfrm>
        <a:graphic>
          <a:graphicData uri="http://schemas.openxmlformats.org/drawingml/2006/table">
            <a:tbl>
              <a:tblPr firstRow="1" firstCol="1" bandRow="1">
                <a:tableStyleId>{5C22544A-7EE6-4342-B048-85BDC9FD1C3A}</a:tableStyleId>
              </a:tblPr>
              <a:tblGrid>
                <a:gridCol w="6828081">
                  <a:extLst>
                    <a:ext uri="{9D8B030D-6E8A-4147-A177-3AD203B41FA5}">
                      <a16:colId xmlns:a16="http://schemas.microsoft.com/office/drawing/2014/main" val="2158984607"/>
                    </a:ext>
                  </a:extLst>
                </a:gridCol>
                <a:gridCol w="3883462">
                  <a:extLst>
                    <a:ext uri="{9D8B030D-6E8A-4147-A177-3AD203B41FA5}">
                      <a16:colId xmlns:a16="http://schemas.microsoft.com/office/drawing/2014/main" val="969674980"/>
                    </a:ext>
                  </a:extLst>
                </a:gridCol>
              </a:tblGrid>
              <a:tr h="1104780">
                <a:tc>
                  <a:txBody>
                    <a:bodyPr/>
                    <a:lstStyle/>
                    <a:p>
                      <a:pPr algn="just"/>
                      <a:r>
                        <a:rPr lang="fa-IR" sz="1800" b="1" kern="1200" dirty="0">
                          <a:solidFill>
                            <a:schemeClr val="tx1"/>
                          </a:solidFill>
                          <a:effectLst/>
                          <a:latin typeface="+mn-lt"/>
                          <a:ea typeface="+mn-ea"/>
                          <a:cs typeface="B Nazanin" panose="00000400000000000000" pitchFamily="2" charset="-78"/>
                        </a:rPr>
                        <a:t>شمیم خدمت : پاسخگویی به ۳۵۳۱۸ مراجعه حضوری، ۱۵۴۴۸ تماس تلفنی و ۳۳۵۲۸ وصول نامه مکتوب و ۵۱۴۰۳ مورد نامه از طریق  وب سایت</a:t>
                      </a:r>
                      <a:endParaRPr lang="en-US" sz="1800" b="1" kern="1200" dirty="0">
                        <a:solidFill>
                          <a:schemeClr val="tx1"/>
                        </a:solidFill>
                        <a:effectLst/>
                        <a:latin typeface="+mn-lt"/>
                        <a:ea typeface="+mn-ea"/>
                        <a:cs typeface="B Nazanin" panose="00000400000000000000" pitchFamily="2" charset="-78"/>
                      </a:endParaRPr>
                    </a:p>
                    <a:p>
                      <a:pPr algn="just"/>
                      <a:r>
                        <a:rPr lang="fa-IR" sz="1800" b="1" kern="1200" dirty="0">
                          <a:solidFill>
                            <a:schemeClr val="tx1"/>
                          </a:solidFill>
                          <a:effectLst/>
                          <a:latin typeface="+mn-lt"/>
                          <a:ea typeface="+mn-ea"/>
                          <a:cs typeface="B Nazanin" panose="00000400000000000000" pitchFamily="2" charset="-78"/>
                        </a:rPr>
                        <a:t>نسیم خدمت : ثبت ۴۷۶۱۵۹ تماس تلفنی در ستاد برخط تلفن (صدای آشنا و تماس های ساماد ۱۱)، تعداد ۹۰۵۹۷۵ نامه مکتوب</a:t>
                      </a:r>
                    </a:p>
                    <a:p>
                      <a:pPr algn="just"/>
                      <a:r>
                        <a:rPr lang="fa-IR" sz="1800" b="1" kern="1200" dirty="0">
                          <a:solidFill>
                            <a:schemeClr val="tx1"/>
                          </a:solidFill>
                          <a:effectLst/>
                          <a:latin typeface="+mn-lt"/>
                          <a:ea typeface="+mn-ea"/>
                          <a:cs typeface="B Nazanin" panose="00000400000000000000" pitchFamily="2" charset="-78"/>
                        </a:rPr>
                        <a:t>مجموعاً در دولت سیزدهم ۱/۷۵۱/۶۰۹ مورد نامه مکتوب، تماس تلفنی، مراجعه حضوری، پیام الکترونیکی و میز ارتباط مردمی  دستگاههای اجرایی واصل شده است(بیشترین فراوانی (۲۸ درصد) آن برابر ۴۹۲۲۱۳ مورد مربوط به  امور بانکی  و تسهیلات می باشد.)</a:t>
                      </a:r>
                      <a:endParaRPr lang="en-US"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lv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حجم و تنوع درخواست های مردمی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51594043"/>
                  </a:ext>
                </a:extLst>
              </a:tr>
              <a:tr h="1104780">
                <a:tc>
                  <a:txBody>
                    <a:bodyPr/>
                    <a:lstStyle/>
                    <a:p>
                      <a:pPr marL="0" marR="0" lvl="0" indent="0" algn="just"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fa-IR" sz="1800" b="1" kern="1200" dirty="0">
                          <a:solidFill>
                            <a:schemeClr val="tx1"/>
                          </a:solidFill>
                          <a:effectLst/>
                          <a:latin typeface="+mn-lt"/>
                          <a:ea typeface="+mn-ea"/>
                          <a:cs typeface="B Nazanin" panose="00000400000000000000" pitchFamily="2" charset="-78"/>
                        </a:rPr>
                        <a:t>شناسایی بیش از ۳۱۸۸ مورد مسائل و مشکلات عمومی استان‌ها و انعکاس ۱۳۰۹ مورد به وزرا و معاونان رییس جمهور و تعیین تکلیف تعداد ۲۴۳ و انجام ۱۹۸ مکاتبه برای احصای تعداد ۹۲۰ مورد و پیگیری از طریق ۲۳ وزارتخانه و سازمان مستقل دولتی </a:t>
                      </a:r>
                      <a:endParaRPr lang="en-US" sz="1800" b="1" kern="1200" dirty="0">
                        <a:solidFill>
                          <a:schemeClr val="tx1"/>
                        </a:solidFill>
                        <a:effectLst/>
                        <a:latin typeface="+mn-lt"/>
                        <a:ea typeface="+mn-ea"/>
                        <a:cs typeface="B Nazanin" panose="00000400000000000000" pitchFamily="2" charset="-78"/>
                      </a:endParaRPr>
                    </a:p>
                    <a:p>
                      <a:pPr marL="285750" lvl="0" indent="-285750" algn="just" rtl="1">
                        <a:buFont typeface="Wingdings" panose="05000000000000000000" pitchFamily="2" charset="2"/>
                        <a:buChar char="v"/>
                      </a:pPr>
                      <a:endParaRPr lang="en-US"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lvl="0" algn="ctr" rtl="1"/>
                      <a:r>
                        <a:rPr lang="fa-IR" sz="2400" b="1" kern="1200" dirty="0">
                          <a:solidFill>
                            <a:schemeClr val="bg1"/>
                          </a:solidFill>
                          <a:latin typeface="Lalezar" panose="00000500000000000000" pitchFamily="50" charset="-78"/>
                          <a:ea typeface="+mn-ea"/>
                          <a:cs typeface="B Nazanin" panose="00000400000000000000" pitchFamily="2" charset="-78"/>
                        </a:rPr>
                        <a:t>نحوه بررسی مطالبات مردمی</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bl>
          </a:graphicData>
        </a:graphic>
      </p:graphicFrame>
    </p:spTree>
    <p:extLst>
      <p:ext uri="{BB962C8B-B14F-4D97-AF65-F5344CB8AC3E}">
        <p14:creationId xmlns:p14="http://schemas.microsoft.com/office/powerpoint/2010/main" val="858563504"/>
      </p:ext>
    </p:extLst>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دفتر هیئت دولت</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842095438"/>
              </p:ext>
            </p:extLst>
          </p:nvPr>
        </p:nvGraphicFramePr>
        <p:xfrm>
          <a:off x="191386" y="1020726"/>
          <a:ext cx="10868500" cy="4925568"/>
        </p:xfrm>
        <a:graphic>
          <a:graphicData uri="http://schemas.openxmlformats.org/drawingml/2006/table">
            <a:tbl>
              <a:tblPr firstRow="1" bandRow="1">
                <a:tableStyleId>{5C22544A-7EE6-4342-B048-85BDC9FD1C3A}</a:tableStyleId>
              </a:tblPr>
              <a:tblGrid>
                <a:gridCol w="6978671">
                  <a:extLst>
                    <a:ext uri="{9D8B030D-6E8A-4147-A177-3AD203B41FA5}">
                      <a16:colId xmlns:a16="http://schemas.microsoft.com/office/drawing/2014/main" val="2158984607"/>
                    </a:ext>
                  </a:extLst>
                </a:gridCol>
                <a:gridCol w="3889829">
                  <a:extLst>
                    <a:ext uri="{9D8B030D-6E8A-4147-A177-3AD203B41FA5}">
                      <a16:colId xmlns:a16="http://schemas.microsoft.com/office/drawing/2014/main" val="969674980"/>
                    </a:ext>
                  </a:extLst>
                </a:gridCol>
              </a:tblGrid>
              <a:tr h="1004989">
                <a:tc>
                  <a:txBody>
                    <a:bodyPr/>
                    <a:lstStyle/>
                    <a:p>
                      <a:pPr marL="285750" lvl="0" indent="-285750" algn="just" defTabSz="914400" rtl="1" eaLnBrk="1" latinLnBrk="0" hangingPunct="1">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ارتقاء امنیت و ایمنی کلیه شهرک­ها و مجتمع های اداری، تجاری، مسکونی، صنعتی و مراکز عمومی  و و پیشگیری از سرقت </a:t>
                      </a:r>
                      <a:endParaRPr lang="en-US" sz="1800" b="1" kern="1200" dirty="0">
                        <a:solidFill>
                          <a:schemeClr val="tx1"/>
                        </a:solidFill>
                        <a:effectLst/>
                        <a:latin typeface="+mn-lt"/>
                        <a:ea typeface="+mn-ea"/>
                        <a:cs typeface="B Nazanin" panose="00000400000000000000" pitchFamily="2" charset="-78"/>
                      </a:endParaRPr>
                    </a:p>
                    <a:p>
                      <a:pPr marL="285750" lvl="0" indent="-285750" algn="just" defTabSz="914400" rtl="1" eaLnBrk="1" latinLnBrk="0" hangingPunct="1">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استانداردهای حفاظت فیزیکی و الکترونیکی، پیوست­های حفاظتی – انتظامی به عنوان مبحثی از مقررات ملی ساختمان لحاظ </a:t>
                      </a:r>
                    </a:p>
                    <a:p>
                      <a:pPr marL="285750" lvl="0" indent="-285750" algn="just" defTabSz="914400" rtl="1" eaLnBrk="1" latinLnBrk="0" hangingPunct="1">
                        <a:buFont typeface="Wingdings" panose="05000000000000000000" pitchFamily="2" charset="2"/>
                        <a:buChar char="ü"/>
                      </a:pPr>
                      <a:r>
                        <a:rPr lang="fa-IR" sz="1800" b="1" kern="1200" dirty="0">
                          <a:solidFill>
                            <a:schemeClr val="tx1"/>
                          </a:solidFill>
                          <a:effectLst/>
                          <a:latin typeface="+mn-lt"/>
                          <a:ea typeface="+mn-ea"/>
                          <a:cs typeface="B Nazanin" panose="00000400000000000000" pitchFamily="2" charset="-78"/>
                        </a:rPr>
                        <a:t>ارایه گواهی عدم خلاف و پایان کار، منوط به تاییدیه مهندسین ناظر</a:t>
                      </a:r>
                    </a:p>
                    <a:p>
                      <a:pPr marL="285750" lvl="0" indent="-285750" algn="just" defTabSz="914400" rtl="1" eaLnBrk="1" latinLnBrk="0" hangingPunct="1">
                        <a:buFont typeface="Wingdings" panose="05000000000000000000" pitchFamily="2" charset="2"/>
                        <a:buChar char="ü"/>
                      </a:pPr>
                      <a:endParaRPr lang="fa-IR" sz="1800" b="1" kern="1200" dirty="0">
                        <a:solidFill>
                          <a:schemeClr val="tx1"/>
                        </a:solidFill>
                        <a:effectLst/>
                        <a:latin typeface="+mn-lt"/>
                        <a:ea typeface="+mn-ea"/>
                        <a:cs typeface="B Nazanin" panose="00000400000000000000" pitchFamily="2" charset="-78"/>
                      </a:endParaRP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200" b="1" kern="1200" dirty="0">
                          <a:solidFill>
                            <a:schemeClr val="lt1"/>
                          </a:solidFill>
                          <a:effectLst/>
                          <a:latin typeface="+mn-lt"/>
                          <a:ea typeface="+mn-ea"/>
                          <a:cs typeface="B Nazanin" panose="00000400000000000000" pitchFamily="2" charset="-78"/>
                        </a:rPr>
                        <a:t>آیین نامه اجرایی بند "پ" ماده (۱۰۸) قانون برنامه ششم توسعه</a:t>
                      </a:r>
                      <a:endParaRPr lang="fa-IR"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lvl="0" indent="-285750" rtl="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تسریع در تعیین حد بستر و حریم رودخانه‌ها و مجاری آبی </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تعیین تکلیف تعارض حقوق مالکیت اراضی و املاک اشخاص با اراضی بستر رودخانه‌ها</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تعیین حریم کمی و حفاظت از حریم کیفی</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اجرای طرح­های ایمن­سازی مراکز جمعیتی از قبیل لایروبی، ساماندهی و رفع موانع آبگذری در داخل محدوده و حریم شهر</a:t>
                      </a:r>
                    </a:p>
                    <a:p>
                      <a:pPr marL="285750" lvl="0" indent="-285750" rtl="1">
                        <a:buFont typeface="Wingdings" panose="05000000000000000000" pitchFamily="2" charset="2"/>
                        <a:buChar char="v"/>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200" b="1" kern="1200" dirty="0">
                          <a:solidFill>
                            <a:schemeClr val="bg1"/>
                          </a:solidFill>
                          <a:latin typeface="Lalezar" panose="00000500000000000000" pitchFamily="50" charset="-78"/>
                          <a:ea typeface="+mn-ea"/>
                          <a:cs typeface="B Nazanin" panose="00000400000000000000" pitchFamily="2" charset="-78"/>
                        </a:rPr>
                        <a:t>لایحه حفاظت رودخانه­ها و کاهش خطرات سیل (تصویب در کمیسیون)</a:t>
                      </a:r>
                    </a:p>
                    <a:p>
                      <a:pPr marL="0" marR="0" indent="0" algn="ctr" defTabSz="914400" rtl="1" eaLnBrk="1" latinLnBrk="0" hangingPunct="1">
                        <a:lnSpc>
                          <a:spcPct val="115000"/>
                        </a:lnSpc>
                        <a:spcBef>
                          <a:spcPts val="0"/>
                        </a:spcBef>
                        <a:spcAft>
                          <a:spcPts val="0"/>
                        </a:spcAft>
                        <a:buFontTx/>
                        <a:buNone/>
                      </a:pP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lvl="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روند برگزاری مجامع عمومی </a:t>
                      </a:r>
                      <a:r>
                        <a:rPr lang="fa-IR" sz="1800" b="1" kern="1200" dirty="0">
                          <a:solidFill>
                            <a:schemeClr val="tx1"/>
                          </a:solidFill>
                          <a:effectLst/>
                          <a:latin typeface="+mn-lt"/>
                          <a:ea typeface="+mn-ea"/>
                          <a:cs typeface="B Nazanin" panose="00000400000000000000" pitchFamily="2" charset="-78"/>
                        </a:rPr>
                        <a:t>شرکت­های دولتی</a:t>
                      </a:r>
                      <a:r>
                        <a:rPr lang="ar-SA" sz="1800" b="1" kern="1200" dirty="0">
                          <a:solidFill>
                            <a:schemeClr val="tx1"/>
                          </a:solidFill>
                          <a:effectLst/>
                          <a:latin typeface="+mn-lt"/>
                          <a:ea typeface="+mn-ea"/>
                          <a:cs typeface="B Nazanin" panose="00000400000000000000" pitchFamily="2" charset="-78"/>
                        </a:rPr>
                        <a:t> اعم از صورت­های مالی و بودجه مورد بازنگری قرار گرفته شده است.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چگونگی ثبت اطلاعات در </a:t>
                      </a:r>
                      <a:r>
                        <a:rPr lang="fa-IR" sz="1800" b="1" kern="1200" dirty="0">
                          <a:solidFill>
                            <a:schemeClr val="tx1"/>
                          </a:solidFill>
                          <a:effectLst/>
                          <a:latin typeface="+mn-lt"/>
                          <a:ea typeface="+mn-ea"/>
                          <a:cs typeface="B Nazanin" panose="00000400000000000000" pitchFamily="2" charset="-78"/>
                        </a:rPr>
                        <a:t>اداره</a:t>
                      </a:r>
                      <a:r>
                        <a:rPr lang="ar-SA" sz="1800" b="1" kern="1200" dirty="0">
                          <a:solidFill>
                            <a:schemeClr val="tx1"/>
                          </a:solidFill>
                          <a:effectLst/>
                          <a:latin typeface="+mn-lt"/>
                          <a:ea typeface="+mn-ea"/>
                          <a:cs typeface="B Nazanin" panose="00000400000000000000" pitchFamily="2" charset="-78"/>
                        </a:rPr>
                        <a:t> ثبت شرکت­ها تبیین شده است.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ضوابط مشخصی برای تنظیم بودجه شرکت­های دولتی پیش­بینی شده است.</a:t>
                      </a:r>
                      <a:endParaRPr lang="en-US" sz="1800" b="1" kern="1200" dirty="0">
                        <a:solidFill>
                          <a:schemeClr val="tx1"/>
                        </a:solidFill>
                        <a:effectLst/>
                        <a:latin typeface="+mn-lt"/>
                        <a:ea typeface="+mn-ea"/>
                        <a:cs typeface="B Nazanin" panose="00000400000000000000" pitchFamily="2" charset="-78"/>
                      </a:endParaRPr>
                    </a:p>
                    <a:p>
                      <a:pPr marL="285750" indent="-285750">
                        <a:buFont typeface="Wingdings" panose="05000000000000000000" pitchFamily="2" charset="2"/>
                        <a:buChar char="q"/>
                      </a:pPr>
                      <a:r>
                        <a:rPr lang="ar-SA" sz="1800" b="1" kern="1200" dirty="0">
                          <a:solidFill>
                            <a:schemeClr val="tx1"/>
                          </a:solidFill>
                          <a:effectLst/>
                          <a:latin typeface="+mn-lt"/>
                          <a:ea typeface="+mn-ea"/>
                          <a:cs typeface="B Nazanin" panose="00000400000000000000" pitchFamily="2" charset="-78"/>
                        </a:rPr>
                        <a:t>زمینه لازم برای استقرار نظام حاکمیت شرکتی در شرکت­های دولتی فراهم شده است.</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2200" b="1" kern="1200" dirty="0">
                          <a:solidFill>
                            <a:schemeClr val="bg1"/>
                          </a:solidFill>
                          <a:latin typeface="Lalezar" panose="00000500000000000000" pitchFamily="50" charset="-78"/>
                          <a:ea typeface="+mn-ea"/>
                          <a:cs typeface="B Nazanin" panose="00000400000000000000" pitchFamily="2" charset="-78"/>
                        </a:rPr>
                        <a:t>انتظام‌بخشی شركت­هاي دو‌لتي </a:t>
                      </a:r>
                      <a:r>
                        <a:rPr lang="fa-IR" sz="2200" b="1" kern="1200" dirty="0">
                          <a:solidFill>
                            <a:schemeClr val="bg1"/>
                          </a:solidFill>
                          <a:latin typeface="Lalezar" panose="00000500000000000000" pitchFamily="50" charset="-78"/>
                          <a:ea typeface="+mn-ea"/>
                          <a:cs typeface="B Nazanin" panose="00000400000000000000" pitchFamily="2" charset="-78"/>
                        </a:rPr>
                        <a:t>برای نخستین بار در کشور </a:t>
                      </a:r>
                      <a:r>
                        <a:rPr lang="ar-SA" sz="2200" b="1" kern="1200" dirty="0">
                          <a:solidFill>
                            <a:schemeClr val="bg1"/>
                          </a:solidFill>
                          <a:latin typeface="Lalezar" panose="00000500000000000000" pitchFamily="50" charset="-78"/>
                          <a:ea typeface="+mn-ea"/>
                          <a:cs typeface="B Nazanin" panose="00000400000000000000" pitchFamily="2" charset="-78"/>
                        </a:rPr>
                        <a:t>در اجرای بند (ه‍ـ) تبصره (</a:t>
                      </a:r>
                      <a:r>
                        <a:rPr lang="fa-IR" sz="2200" b="1" kern="1200" dirty="0">
                          <a:solidFill>
                            <a:schemeClr val="bg1"/>
                          </a:solidFill>
                          <a:latin typeface="Lalezar" panose="00000500000000000000" pitchFamily="50" charset="-78"/>
                          <a:ea typeface="+mn-ea"/>
                          <a:cs typeface="B Nazanin" panose="00000400000000000000" pitchFamily="2" charset="-78"/>
                        </a:rPr>
                        <a:t>۲</a:t>
                      </a:r>
                      <a:r>
                        <a:rPr lang="ar-SA" sz="2200" b="1" kern="1200" dirty="0">
                          <a:solidFill>
                            <a:schemeClr val="bg1"/>
                          </a:solidFill>
                          <a:latin typeface="Lalezar" panose="00000500000000000000" pitchFamily="50" charset="-78"/>
                          <a:ea typeface="+mn-ea"/>
                          <a:cs typeface="B Nazanin" panose="00000400000000000000" pitchFamily="2" charset="-78"/>
                        </a:rPr>
                        <a:t>) قانون بودجه سال </a:t>
                      </a:r>
                      <a:r>
                        <a:rPr lang="fa-IR" sz="2200" b="1" kern="1200" dirty="0">
                          <a:solidFill>
                            <a:schemeClr val="bg1"/>
                          </a:solidFill>
                          <a:latin typeface="Lalezar" panose="00000500000000000000" pitchFamily="50" charset="-78"/>
                          <a:ea typeface="+mn-ea"/>
                          <a:cs typeface="B Nazanin" panose="00000400000000000000" pitchFamily="2" charset="-78"/>
                        </a:rPr>
                        <a:t>۱۴۰۱</a:t>
                      </a:r>
                      <a:r>
                        <a:rPr lang="ar-SA" sz="2200" b="1" kern="1200" dirty="0">
                          <a:solidFill>
                            <a:schemeClr val="bg1"/>
                          </a:solidFill>
                          <a:latin typeface="Lalezar" panose="00000500000000000000" pitchFamily="50" charset="-78"/>
                          <a:ea typeface="+mn-ea"/>
                          <a:cs typeface="B Nazanin" panose="00000400000000000000" pitchFamily="2" charset="-78"/>
                        </a:rPr>
                        <a:t> کل کشور</a:t>
                      </a:r>
                      <a:endParaRPr lang="en-US" sz="22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bl>
          </a:graphicData>
        </a:graphic>
      </p:graphicFrame>
    </p:spTree>
    <p:extLst>
      <p:ext uri="{BB962C8B-B14F-4D97-AF65-F5344CB8AC3E}">
        <p14:creationId xmlns:p14="http://schemas.microsoft.com/office/powerpoint/2010/main" val="3031263587"/>
      </p:ext>
    </p:extLst>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دفتر هیئت دولت</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158855999"/>
              </p:ext>
            </p:extLst>
          </p:nvPr>
        </p:nvGraphicFramePr>
        <p:xfrm>
          <a:off x="191386" y="1020726"/>
          <a:ext cx="10795928" cy="5532120"/>
        </p:xfrm>
        <a:graphic>
          <a:graphicData uri="http://schemas.openxmlformats.org/drawingml/2006/table">
            <a:tbl>
              <a:tblPr firstRow="1" bandRow="1">
                <a:tableStyleId>{5C22544A-7EE6-4342-B048-85BDC9FD1C3A}</a:tableStyleId>
              </a:tblPr>
              <a:tblGrid>
                <a:gridCol w="6976972">
                  <a:extLst>
                    <a:ext uri="{9D8B030D-6E8A-4147-A177-3AD203B41FA5}">
                      <a16:colId xmlns:a16="http://schemas.microsoft.com/office/drawing/2014/main" val="2158984607"/>
                    </a:ext>
                  </a:extLst>
                </a:gridCol>
                <a:gridCol w="3818956">
                  <a:extLst>
                    <a:ext uri="{9D8B030D-6E8A-4147-A177-3AD203B41FA5}">
                      <a16:colId xmlns:a16="http://schemas.microsoft.com/office/drawing/2014/main" val="969674980"/>
                    </a:ext>
                  </a:extLst>
                </a:gridCol>
              </a:tblGrid>
              <a:tr h="1115223">
                <a:tc>
                  <a:txBody>
                    <a:bodyPr/>
                    <a:lstStyle/>
                    <a:p>
                      <a:pPr marL="285750" lvl="0" indent="-285750" rtl="1">
                        <a:buFont typeface="Wingdings" panose="05000000000000000000" pitchFamily="2" charset="2"/>
                        <a:buChar char="q"/>
                      </a:pPr>
                      <a:r>
                        <a:rPr lang="fa-IR" sz="1800" b="1" kern="1200" dirty="0">
                          <a:solidFill>
                            <a:schemeClr val="lt1"/>
                          </a:solidFill>
                          <a:effectLst/>
                          <a:latin typeface="+mn-lt"/>
                          <a:ea typeface="+mn-ea"/>
                          <a:cs typeface="B Nazanin" panose="00000400000000000000" pitchFamily="2" charset="-78"/>
                        </a:rPr>
                        <a:t> </a:t>
                      </a:r>
                      <a:r>
                        <a:rPr lang="fa-IR" sz="1800" b="1" kern="1200" dirty="0">
                          <a:solidFill>
                            <a:schemeClr val="tx1"/>
                          </a:solidFill>
                          <a:effectLst/>
                          <a:latin typeface="+mn-lt"/>
                          <a:ea typeface="+mn-ea"/>
                          <a:cs typeface="B Nazanin" panose="00000400000000000000" pitchFamily="2" charset="-78"/>
                        </a:rPr>
                        <a:t>تقویت جایگاه حاکمیتی وزارت نفت و تقویت استقلال و ماهیت شرکتی شرکت ملی نفت ایران</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مدیریت اثرات تحریم بر درآمدهای شرکت ملی نفت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افزایش شفافیت و کارایی هزینه­کرد درآمدهای نفتی</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بی­تاثیر کردن اثر تغییر قیمت جهانی نفت بر سهم شرکت ملی نفت ایران </a:t>
                      </a:r>
                      <a:endParaRPr lang="en-US" sz="1800" b="1" kern="1200" dirty="0">
                        <a:solidFill>
                          <a:schemeClr val="tx1"/>
                        </a:solidFill>
                        <a:effectLst/>
                        <a:latin typeface="+mn-lt"/>
                        <a:ea typeface="+mn-ea"/>
                        <a:cs typeface="B Nazanin" panose="00000400000000000000" pitchFamily="2" charset="-78"/>
                      </a:endParaRPr>
                    </a:p>
                    <a:p>
                      <a:pPr marL="285750" indent="-285750">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امکان پرداخت غیرنقدی به شرکت ملی نفت ایران</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آیین­نامه اجرایی جزء (</a:t>
                      </a:r>
                      <a:r>
                        <a:rPr lang="fa-IR" sz="2000" b="1" kern="1200" dirty="0">
                          <a:solidFill>
                            <a:schemeClr val="bg1"/>
                          </a:solidFill>
                          <a:latin typeface="Lalezar" panose="00000500000000000000" pitchFamily="50" charset="-78"/>
                          <a:ea typeface="+mn-ea"/>
                          <a:cs typeface="B Nazanin" panose="00000400000000000000" pitchFamily="2" charset="-78"/>
                        </a:rPr>
                        <a:t>۱</a:t>
                      </a:r>
                      <a:r>
                        <a:rPr lang="ar-SA" sz="2000" b="1" kern="1200" dirty="0">
                          <a:solidFill>
                            <a:schemeClr val="bg1"/>
                          </a:solidFill>
                          <a:latin typeface="Lalezar" panose="00000500000000000000" pitchFamily="50" charset="-78"/>
                          <a:ea typeface="+mn-ea"/>
                          <a:cs typeface="B Nazanin" panose="00000400000000000000" pitchFamily="2" charset="-78"/>
                        </a:rPr>
                        <a:t>) بند (ص) تبصره (</a:t>
                      </a:r>
                      <a:r>
                        <a:rPr lang="fa-IR" sz="2000" b="1" kern="1200" dirty="0">
                          <a:solidFill>
                            <a:schemeClr val="bg1"/>
                          </a:solidFill>
                          <a:latin typeface="Lalezar" panose="00000500000000000000" pitchFamily="50" charset="-78"/>
                          <a:ea typeface="+mn-ea"/>
                          <a:cs typeface="B Nazanin" panose="00000400000000000000" pitchFamily="2" charset="-78"/>
                        </a:rPr>
                        <a:t>۱</a:t>
                      </a:r>
                      <a:r>
                        <a:rPr lang="ar-SA" sz="2000" b="1" kern="1200" dirty="0">
                          <a:solidFill>
                            <a:schemeClr val="bg1"/>
                          </a:solidFill>
                          <a:latin typeface="Lalezar" panose="00000500000000000000" pitchFamily="50" charset="-78"/>
                          <a:ea typeface="+mn-ea"/>
                          <a:cs typeface="B Nazanin" panose="00000400000000000000" pitchFamily="2" charset="-78"/>
                        </a:rPr>
                        <a:t>) قانون بودجه سال </a:t>
                      </a:r>
                      <a:r>
                        <a:rPr lang="fa-IR" sz="2000" b="1" kern="1200" dirty="0">
                          <a:solidFill>
                            <a:schemeClr val="bg1"/>
                          </a:solidFill>
                          <a:latin typeface="Lalezar" panose="00000500000000000000" pitchFamily="50" charset="-78"/>
                          <a:ea typeface="+mn-ea"/>
                          <a:cs typeface="B Nazanin" panose="00000400000000000000" pitchFamily="2" charset="-78"/>
                        </a:rPr>
                        <a:t>۱۴۰۱</a:t>
                      </a:r>
                      <a:r>
                        <a:rPr lang="ar-SA" sz="2000" b="1" kern="1200" dirty="0">
                          <a:solidFill>
                            <a:schemeClr val="bg1"/>
                          </a:solidFill>
                          <a:latin typeface="Lalezar" panose="00000500000000000000" pitchFamily="50" charset="-78"/>
                          <a:ea typeface="+mn-ea"/>
                          <a:cs typeface="B Nazanin" panose="00000400000000000000" pitchFamily="2" charset="-78"/>
                        </a:rPr>
                        <a:t> کل کشور موضوع رابطه مالی شرکت ملی نفت ایران و دولت</a:t>
                      </a:r>
                      <a:endParaRPr lang="fa-IR"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lvl="0" indent="-285750" rtl="1">
                        <a:buFont typeface="Wingdings" panose="05000000000000000000" pitchFamily="2" charset="2"/>
                        <a:buChar char="ü"/>
                      </a:pPr>
                      <a:r>
                        <a:rPr lang="ar-SA" sz="1800" b="1" kern="1200" dirty="0">
                          <a:solidFill>
                            <a:schemeClr val="tx1"/>
                          </a:solidFill>
                          <a:effectLst/>
                          <a:latin typeface="+mn-lt"/>
                          <a:ea typeface="+mn-ea"/>
                          <a:cs typeface="B Nazanin" panose="00000400000000000000" pitchFamily="2" charset="-78"/>
                        </a:rPr>
                        <a:t>استیفای حقوق دولتی از محل درآمدهای گمرکی به صورت پلکانی مطمح­نظر قرار گرفته است.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ü"/>
                      </a:pPr>
                      <a:r>
                        <a:rPr lang="ar-SA" sz="1800" b="1" kern="1200" dirty="0">
                          <a:solidFill>
                            <a:schemeClr val="tx1"/>
                          </a:solidFill>
                          <a:effectLst/>
                          <a:latin typeface="+mn-lt"/>
                          <a:ea typeface="+mn-ea"/>
                          <a:cs typeface="B Nazanin" panose="00000400000000000000" pitchFamily="2" charset="-78"/>
                        </a:rPr>
                        <a:t>با ایجاد شفافیت در زنجیره تجاری، به تنظیم بازار مساعدت می­شود.</a:t>
                      </a:r>
                      <a:endParaRPr lang="en-US" sz="1800" b="1" kern="1200" dirty="0">
                        <a:solidFill>
                          <a:schemeClr val="tx1"/>
                        </a:solidFill>
                        <a:effectLst/>
                        <a:latin typeface="+mn-lt"/>
                        <a:ea typeface="+mn-ea"/>
                        <a:cs typeface="B Nazanin" panose="00000400000000000000" pitchFamily="2" charset="-78"/>
                      </a:endParaRPr>
                    </a:p>
                    <a:p>
                      <a:pPr marL="285750" indent="-285750">
                        <a:buFont typeface="Wingdings" panose="05000000000000000000" pitchFamily="2" charset="2"/>
                        <a:buChar char="ü"/>
                      </a:pPr>
                      <a:r>
                        <a:rPr lang="ar-SA" sz="1800" b="1" kern="1200" dirty="0">
                          <a:solidFill>
                            <a:schemeClr val="tx1"/>
                          </a:solidFill>
                          <a:effectLst/>
                          <a:latin typeface="+mn-lt"/>
                          <a:ea typeface="+mn-ea"/>
                          <a:cs typeface="B Nazanin" panose="00000400000000000000" pitchFamily="2" charset="-78"/>
                        </a:rPr>
                        <a:t>ساماندهی و انضباط بخشی معافیت­های مرزنشینان با رعایت ضوابط ملی آمایش سرزمینی</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2000" b="1" kern="1200" dirty="0">
                          <a:solidFill>
                            <a:schemeClr val="bg1"/>
                          </a:solidFill>
                          <a:latin typeface="Lalezar" panose="00000500000000000000" pitchFamily="50" charset="-78"/>
                          <a:ea typeface="+mn-ea"/>
                          <a:cs typeface="B Nazanin" panose="00000400000000000000" pitchFamily="2" charset="-78"/>
                        </a:rPr>
                        <a:t>آیین­نامه جامع ساماندهی و نظارت بر مبادلات تجاری مرزی از طریق ملوانی (ته لنجی)"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lvl="0" indent="-285750" rtl="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ارزش نهادن به فرهنگ ایثار و فداکاری و حفظ جایگاه فداکار خدمت</a:t>
                      </a:r>
                      <a:endParaRPr lang="en-US" sz="1800" b="1" kern="1200" dirty="0">
                        <a:solidFill>
                          <a:schemeClr val="tx1"/>
                        </a:solidFill>
                        <a:effectLst/>
                        <a:latin typeface="+mn-lt"/>
                        <a:ea typeface="+mn-ea"/>
                        <a:cs typeface="B Nazanin" panose="00000400000000000000" pitchFamily="2" charset="-78"/>
                      </a:endParaRPr>
                    </a:p>
                    <a:p>
                      <a:pPr marL="285750" lvl="0" indent="-285750" rtl="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بهره مندی فداکاران خدمت</a:t>
                      </a:r>
                      <a:r>
                        <a:rPr lang="fa-IR" sz="1800" b="1" kern="1200" baseline="0" dirty="0">
                          <a:solidFill>
                            <a:schemeClr val="tx1"/>
                          </a:solidFill>
                          <a:effectLst/>
                          <a:latin typeface="+mn-lt"/>
                          <a:ea typeface="+mn-ea"/>
                          <a:cs typeface="B Nazanin" panose="00000400000000000000" pitchFamily="2" charset="-78"/>
                        </a:rPr>
                        <a:t> </a:t>
                      </a:r>
                      <a:r>
                        <a:rPr lang="fa-IR" sz="1800" b="1" kern="1200" dirty="0">
                          <a:solidFill>
                            <a:schemeClr val="tx1"/>
                          </a:solidFill>
                          <a:effectLst/>
                          <a:latin typeface="+mn-lt"/>
                          <a:ea typeface="+mn-ea"/>
                          <a:cs typeface="B Nazanin" panose="00000400000000000000" pitchFamily="2" charset="-78"/>
                        </a:rPr>
                        <a:t>یا افراد تحت تکفل آنان از خدمات و تسهیلات قابل ارائه در صورت آسیب دیدگی یا فوت</a:t>
                      </a:r>
                      <a:endParaRPr lang="en-US" sz="1800" b="1" kern="1200" dirty="0">
                        <a:solidFill>
                          <a:schemeClr val="tx1"/>
                        </a:solidFill>
                        <a:effectLst/>
                        <a:latin typeface="+mn-lt"/>
                        <a:ea typeface="+mn-ea"/>
                        <a:cs typeface="B Nazanin" panose="00000400000000000000" pitchFamily="2" charset="-78"/>
                      </a:endParaRPr>
                    </a:p>
                    <a:p>
                      <a:pPr marL="285750" indent="-285750">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پرداخت هزینه های پزشكي و غرامت صدمه جسمي و نقص عضو</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آیین نامه اجرایی فداکارخدمت، موضوع تبصره (۱) ماده (۲۰) قانون مدیریت بحران کشور</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r h="0">
                <a:tc>
                  <a:txBody>
                    <a:bodyPr/>
                    <a:lstStyle/>
                    <a:p>
                      <a:pPr marL="285750" lvl="0" indent="-285750" algn="r"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تعیین حقوق و مزایای شهدا، جانبازان و ایثارگران</a:t>
                      </a:r>
                      <a:endParaRPr lang="en-US" sz="1800" b="1" kern="1200" dirty="0">
                        <a:solidFill>
                          <a:schemeClr val="tx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تعیین پاداش پایان خدمت شهدا، جانبازان و ایثارگران</a:t>
                      </a:r>
                      <a:endParaRPr lang="en-US" sz="1800" b="1" kern="1200" dirty="0">
                        <a:solidFill>
                          <a:schemeClr val="tx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تعیین سنوات قابل قبول برای بازنشستگی در مورد جانبازان</a:t>
                      </a:r>
                      <a:endParaRPr lang="en-US" sz="1800" b="1" kern="1200" dirty="0">
                        <a:solidFill>
                          <a:schemeClr val="tx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ارائه خدمات و مزایای مربوط به ایثارگران</a:t>
                      </a:r>
                    </a:p>
                    <a:p>
                      <a:pPr marL="285750" lvl="0" indent="-285750" algn="r" defTabSz="914400" rtl="1" eaLnBrk="1" latinLnBrk="0" hangingPunct="1">
                        <a:buFont typeface="Wingdings" panose="05000000000000000000" pitchFamily="2" charset="2"/>
                        <a:buChar char="v"/>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آیین نامه اجرایی موادی از قانون جامع خدمات رسانی به ایثارگران</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037032877"/>
                  </a:ext>
                </a:extLst>
              </a:tr>
            </a:tbl>
          </a:graphicData>
        </a:graphic>
      </p:graphicFrame>
    </p:spTree>
    <p:extLst>
      <p:ext uri="{BB962C8B-B14F-4D97-AF65-F5344CB8AC3E}">
        <p14:creationId xmlns:p14="http://schemas.microsoft.com/office/powerpoint/2010/main" val="305149776"/>
      </p:ext>
    </p:extLst>
  </p:cSld>
  <p:clrMapOvr>
    <a:masterClrMapping/>
  </p:clrMapOvr>
  <p:transition>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Nazanin" panose="00000400000000000000" pitchFamily="2" charset="-78"/>
              </a:rPr>
              <a:t>دفتر هیئت دولت</a:t>
            </a:r>
            <a:endParaRPr lang="en-US" dirty="0">
              <a:cs typeface="B Nazanin" panose="00000400000000000000" pitchFamily="2" charset="-78"/>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561949643"/>
              </p:ext>
            </p:extLst>
          </p:nvPr>
        </p:nvGraphicFramePr>
        <p:xfrm>
          <a:off x="145142" y="832513"/>
          <a:ext cx="10833085" cy="5760720"/>
        </p:xfrm>
        <a:graphic>
          <a:graphicData uri="http://schemas.openxmlformats.org/drawingml/2006/table">
            <a:tbl>
              <a:tblPr firstRow="1" bandRow="1">
                <a:tableStyleId>{5C22544A-7EE6-4342-B048-85BDC9FD1C3A}</a:tableStyleId>
              </a:tblPr>
              <a:tblGrid>
                <a:gridCol w="7576458">
                  <a:extLst>
                    <a:ext uri="{9D8B030D-6E8A-4147-A177-3AD203B41FA5}">
                      <a16:colId xmlns:a16="http://schemas.microsoft.com/office/drawing/2014/main" val="2158984607"/>
                    </a:ext>
                  </a:extLst>
                </a:gridCol>
                <a:gridCol w="3256627">
                  <a:extLst>
                    <a:ext uri="{9D8B030D-6E8A-4147-A177-3AD203B41FA5}">
                      <a16:colId xmlns:a16="http://schemas.microsoft.com/office/drawing/2014/main" val="969674980"/>
                    </a:ext>
                  </a:extLst>
                </a:gridCol>
              </a:tblGrid>
              <a:tr h="672708">
                <a:tc>
                  <a:txBody>
                    <a:bodyPr/>
                    <a:lstStyle/>
                    <a:p>
                      <a:pPr marL="285750" lvl="0" indent="-285750" algn="r" defTabSz="914400" rtl="1" eaLnBrk="1" latinLnBrk="0" hangingPunct="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تعیین مشمولان آیین نامه؛</a:t>
                      </a:r>
                      <a:endParaRPr lang="en-US" sz="1800" b="1" kern="1200" dirty="0">
                        <a:solidFill>
                          <a:schemeClr val="tx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نحوه سنجش و ارزیابی مشمولین بر اساس امتیازات کسب شده</a:t>
                      </a:r>
                      <a:endParaRPr lang="en-US" sz="1800" b="1" kern="1200" dirty="0">
                        <a:solidFill>
                          <a:schemeClr val="tx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بررسی اسناد و مستندات مشمولین  به منظور امتیازدهی؛</a:t>
                      </a:r>
                      <a:endParaRPr lang="en-US" sz="1800" b="1" kern="1200" dirty="0">
                        <a:solidFill>
                          <a:schemeClr val="tx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افزايش كيفي فرآيند تعليم و تربيت؛</a:t>
                      </a:r>
                      <a:endParaRPr lang="en-US" sz="1800" b="1" kern="1200" dirty="0">
                        <a:solidFill>
                          <a:schemeClr val="tx1"/>
                        </a:solidFill>
                        <a:effectLst/>
                        <a:latin typeface="+mn-lt"/>
                        <a:ea typeface="+mn-ea"/>
                        <a:cs typeface="B Nazanin" panose="00000400000000000000" pitchFamily="2" charset="-78"/>
                      </a:endParaRPr>
                    </a:p>
                    <a:p>
                      <a:pPr marL="285750" indent="-285750" algn="r" defTabSz="914400" rtl="1" eaLnBrk="1" latinLnBrk="0" hangingPunct="1">
                        <a:buFont typeface="Wingdings" panose="05000000000000000000" pitchFamily="2" charset="2"/>
                        <a:buChar char="q"/>
                      </a:pPr>
                      <a:r>
                        <a:rPr lang="fa-IR" sz="1800" b="1" kern="1200" dirty="0">
                          <a:solidFill>
                            <a:schemeClr val="tx1"/>
                          </a:solidFill>
                          <a:effectLst/>
                          <a:latin typeface="+mn-lt"/>
                          <a:ea typeface="+mn-ea"/>
                          <a:cs typeface="B Nazanin" panose="00000400000000000000" pitchFamily="2" charset="-78"/>
                        </a:rPr>
                        <a:t>تعیین وظایف و اختیارات هیئت ممیزه­ها</a:t>
                      </a:r>
                    </a:p>
                  </a:txBody>
                  <a:tcPr marL="114300" marR="114300" marT="0" marB="0">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fa-IR" sz="2000" b="1" kern="1200" dirty="0">
                          <a:solidFill>
                            <a:schemeClr val="lt1"/>
                          </a:solidFill>
                          <a:effectLst/>
                          <a:latin typeface="+mn-lt"/>
                          <a:ea typeface="+mn-ea"/>
                          <a:cs typeface="B Nazanin" panose="00000400000000000000" pitchFamily="2" charset="-78"/>
                        </a:rPr>
                        <a:t>آئین نامه اجرایی قانون نظام رتبه بندی معلمان</a:t>
                      </a:r>
                      <a:endParaRPr lang="fa-IR"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0">
                <a:tc>
                  <a:txBody>
                    <a:bodyPr/>
                    <a:lstStyle/>
                    <a:p>
                      <a:pPr marL="285750" lvl="0" indent="-285750" algn="r" defTabSz="914400" rtl="1" eaLnBrk="1" latinLnBrk="0" hangingPunct="1">
                        <a:buFont typeface="Wingdings" panose="05000000000000000000" pitchFamily="2" charset="2"/>
                        <a:buChar char="Ø"/>
                      </a:pPr>
                      <a:r>
                        <a:rPr lang="ar-SA" sz="1800" b="1" kern="1200" dirty="0">
                          <a:solidFill>
                            <a:schemeClr val="dk1"/>
                          </a:solidFill>
                          <a:effectLst/>
                          <a:latin typeface="+mn-lt"/>
                          <a:ea typeface="+mn-ea"/>
                          <a:cs typeface="B Nazanin" panose="00000400000000000000" pitchFamily="2" charset="-78"/>
                        </a:rPr>
                        <a:t>ممنوعیت استفاده از انشعاب برق یا گاز برای مصارف دیگر و تکلیف فرد خاطی به پرداخت خسارت و جرایم مربوط براساس قوانین و مقررات مربوط</a:t>
                      </a:r>
                      <a:endParaRPr lang="en-US" sz="1800" b="1" kern="1200" dirty="0">
                        <a:solidFill>
                          <a:schemeClr val="dk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Ø"/>
                      </a:pPr>
                      <a:r>
                        <a:rPr lang="ar-SA" sz="1800" b="1" kern="1200" dirty="0">
                          <a:solidFill>
                            <a:schemeClr val="dk1"/>
                          </a:solidFill>
                          <a:effectLst/>
                          <a:latin typeface="+mn-lt"/>
                          <a:ea typeface="+mn-ea"/>
                          <a:cs typeface="B Nazanin" panose="00000400000000000000" pitchFamily="2" charset="-78"/>
                        </a:rPr>
                        <a:t>انجام فعالیت­های مربوط به استخراج رمزدارایی­ اعم از واردات، تولید، فروش و تعمیرات تجهیزات منوط به دریافت مجوز از وزارت صمت و از طریق رویه قانونی تجاری و گمرکی</a:t>
                      </a:r>
                      <a:endParaRPr lang="fa-IR" sz="1800" b="1" kern="1200" dirty="0">
                        <a:solidFill>
                          <a:schemeClr val="dk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Ø"/>
                      </a:pPr>
                      <a:r>
                        <a:rPr lang="fa-IR" sz="1800" b="1" kern="1200" dirty="0">
                          <a:solidFill>
                            <a:schemeClr val="dk1"/>
                          </a:solidFill>
                          <a:effectLst/>
                          <a:latin typeface="+mn-lt"/>
                          <a:ea typeface="+mn-ea"/>
                          <a:cs typeface="B Nazanin" panose="00000400000000000000" pitchFamily="2" charset="-78"/>
                        </a:rPr>
                        <a:t>هدایت رمز ارز</a:t>
                      </a:r>
                      <a:r>
                        <a:rPr lang="fa-IR" sz="1800" b="1" kern="1200" baseline="0" dirty="0">
                          <a:solidFill>
                            <a:schemeClr val="dk1"/>
                          </a:solidFill>
                          <a:effectLst/>
                          <a:latin typeface="+mn-lt"/>
                          <a:ea typeface="+mn-ea"/>
                          <a:cs typeface="B Nazanin" panose="00000400000000000000" pitchFamily="2" charset="-78"/>
                        </a:rPr>
                        <a:t> تولید شده </a:t>
                      </a:r>
                      <a:r>
                        <a:rPr lang="fa-IR" sz="1800" b="1" kern="1200" dirty="0">
                          <a:solidFill>
                            <a:schemeClr val="dk1"/>
                          </a:solidFill>
                          <a:effectLst/>
                          <a:latin typeface="+mn-lt"/>
                          <a:ea typeface="+mn-ea"/>
                          <a:cs typeface="B Nazanin" panose="00000400000000000000" pitchFamily="2" charset="-78"/>
                        </a:rPr>
                        <a:t>به تأمین نیازهای واردات داخلی از طریق</a:t>
                      </a:r>
                      <a:r>
                        <a:rPr lang="fa-IR" sz="1800" b="1" kern="1200" baseline="0" dirty="0">
                          <a:solidFill>
                            <a:schemeClr val="dk1"/>
                          </a:solidFill>
                          <a:effectLst/>
                          <a:latin typeface="+mn-lt"/>
                          <a:ea typeface="+mn-ea"/>
                          <a:cs typeface="B Nazanin" panose="00000400000000000000" pitchFamily="2" charset="-78"/>
                        </a:rPr>
                        <a:t> تخفیف در قیمت انرژی</a:t>
                      </a:r>
                      <a:r>
                        <a:rPr lang="ar-SA" sz="1800" b="1" kern="1200" dirty="0">
                          <a:solidFill>
                            <a:schemeClr val="dk1"/>
                          </a:solidFill>
                          <a:effectLst/>
                          <a:latin typeface="+mn-lt"/>
                          <a:ea typeface="+mn-ea"/>
                          <a:cs typeface="B Nazanin" panose="00000400000000000000" pitchFamily="2" charset="-78"/>
                        </a:rPr>
                        <a:t> </a:t>
                      </a:r>
                      <a:endParaRPr lang="en-US" sz="18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ctr" defTabSz="914400" rtl="1" eaLnBrk="1" latinLnBrk="0" hangingPunct="1">
                        <a:lnSpc>
                          <a:spcPct val="115000"/>
                        </a:lnSpc>
                        <a:spcBef>
                          <a:spcPts val="0"/>
                        </a:spcBef>
                        <a:spcAft>
                          <a:spcPts val="0"/>
                        </a:spcAft>
                        <a:buFontTx/>
                        <a:buNone/>
                      </a:pPr>
                      <a:r>
                        <a:rPr lang="ar-SA" sz="2000" b="1" kern="1200" dirty="0">
                          <a:solidFill>
                            <a:schemeClr val="bg1"/>
                          </a:solidFill>
                          <a:latin typeface="Lalezar" panose="00000500000000000000" pitchFamily="50" charset="-78"/>
                          <a:ea typeface="+mn-ea"/>
                          <a:cs typeface="B Nazanin" panose="00000400000000000000" pitchFamily="2" charset="-78"/>
                        </a:rPr>
                        <a:t>ساماندهی رمز دارایی (فصل اول؛ تعاریف، ساختارها و فصل دوم؛ استخراج، خلق و انتشار)</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602823609"/>
                  </a:ext>
                </a:extLst>
              </a:tr>
              <a:tr h="0">
                <a:tc>
                  <a:txBody>
                    <a:bodyPr/>
                    <a:lstStyle/>
                    <a:p>
                      <a:pPr marL="285750" indent="-285750" rtl="1">
                        <a:buFont typeface="Wingdings" panose="05000000000000000000" pitchFamily="2" charset="2"/>
                        <a:buChar char="ü"/>
                      </a:pPr>
                      <a:r>
                        <a:rPr lang="fa-IR" sz="1800" b="0" kern="1200" dirty="0">
                          <a:solidFill>
                            <a:schemeClr val="dk1"/>
                          </a:solidFill>
                          <a:effectLst/>
                          <a:latin typeface="+mn-lt"/>
                          <a:ea typeface="+mn-ea"/>
                          <a:cs typeface="B Nazanin" panose="00000400000000000000" pitchFamily="2" charset="-78"/>
                        </a:rPr>
                        <a:t> </a:t>
                      </a:r>
                      <a:r>
                        <a:rPr lang="fa-IR" sz="1800" b="1" kern="1200" dirty="0">
                          <a:solidFill>
                            <a:schemeClr val="dk1"/>
                          </a:solidFill>
                          <a:effectLst/>
                          <a:latin typeface="+mn-lt"/>
                          <a:ea typeface="+mn-ea"/>
                          <a:cs typeface="B Nazanin" panose="00000400000000000000" pitchFamily="2" charset="-78"/>
                        </a:rPr>
                        <a:t>تعیین راهبردهای سینمایی کشور</a:t>
                      </a:r>
                      <a:endParaRPr lang="en-US" sz="1800" b="1" kern="1200" dirty="0">
                        <a:solidFill>
                          <a:schemeClr val="dk1"/>
                        </a:solidFill>
                        <a:effectLst/>
                        <a:latin typeface="+mn-lt"/>
                        <a:ea typeface="+mn-ea"/>
                        <a:cs typeface="B Nazanin" panose="00000400000000000000" pitchFamily="2" charset="-78"/>
                      </a:endParaRPr>
                    </a:p>
                    <a:p>
                      <a:pPr marL="285750" lvl="0" indent="-285750" rtl="1">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تعیین سازوکارهای لازم برای اعمال مدیریت هماهنگ در عرصه سینما</a:t>
                      </a:r>
                      <a:endParaRPr lang="en-US" sz="1800" b="1" kern="1200" dirty="0">
                        <a:solidFill>
                          <a:schemeClr val="dk1"/>
                        </a:solidFill>
                        <a:effectLst/>
                        <a:latin typeface="+mn-lt"/>
                        <a:ea typeface="+mn-ea"/>
                        <a:cs typeface="B Nazanin" panose="00000400000000000000" pitchFamily="2" charset="-78"/>
                      </a:endParaRPr>
                    </a:p>
                    <a:p>
                      <a:pPr marL="285750" lvl="0" indent="-285750" rtl="1">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تقویت ارتباط میان بخش­های سیاست­گذاری، اجرایی، نظارتی، آموزشی، مطالعاتی، علمی و تولیدی در حوزه هنر- صنعت سینما</a:t>
                      </a:r>
                      <a:endParaRPr lang="en-US" sz="1800" b="1" kern="1200" dirty="0">
                        <a:solidFill>
                          <a:schemeClr val="dk1"/>
                        </a:solidFill>
                        <a:effectLst/>
                        <a:latin typeface="+mn-lt"/>
                        <a:ea typeface="+mn-ea"/>
                        <a:cs typeface="B Nazanin" panose="00000400000000000000" pitchFamily="2" charset="-78"/>
                      </a:endParaRPr>
                    </a:p>
                    <a:p>
                      <a:pPr marL="285750" lvl="0" indent="-285750" rtl="1">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کمک به دستیابی به فناوری­های نوین در حوزه صنعت سینما</a:t>
                      </a:r>
                      <a:endParaRPr lang="en-US" sz="1800" b="1" kern="1200" dirty="0">
                        <a:solidFill>
                          <a:schemeClr val="dk1"/>
                        </a:solidFill>
                        <a:effectLst/>
                        <a:latin typeface="+mn-lt"/>
                        <a:ea typeface="+mn-ea"/>
                        <a:cs typeface="B Nazanin" panose="00000400000000000000" pitchFamily="2" charset="-78"/>
                      </a:endParaRPr>
                    </a:p>
                    <a:p>
                      <a:pPr marL="285750" indent="-285750">
                        <a:buFont typeface="Wingdings" panose="05000000000000000000" pitchFamily="2" charset="2"/>
                        <a:buChar char="ü"/>
                      </a:pPr>
                      <a:r>
                        <a:rPr lang="fa-IR" sz="1800" b="1" kern="1200" dirty="0">
                          <a:solidFill>
                            <a:schemeClr val="dk1"/>
                          </a:solidFill>
                          <a:effectLst/>
                          <a:latin typeface="+mn-lt"/>
                          <a:ea typeface="+mn-ea"/>
                          <a:cs typeface="B Nazanin" panose="00000400000000000000" pitchFamily="2" charset="-78"/>
                        </a:rPr>
                        <a:t>حمایت از ارتقای منزلت اجتماعی سینماگران</a:t>
                      </a: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2000" b="1" kern="1200" dirty="0">
                          <a:solidFill>
                            <a:schemeClr val="bg1"/>
                          </a:solidFill>
                          <a:latin typeface="Lalezar" panose="00000500000000000000" pitchFamily="50" charset="-78"/>
                          <a:ea typeface="+mn-ea"/>
                          <a:cs typeface="B Nazanin" panose="00000400000000000000" pitchFamily="2" charset="-78"/>
                        </a:rPr>
                        <a:t>تشکیل شورای سینما</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252128166"/>
                  </a:ext>
                </a:extLst>
              </a:tr>
              <a:tr h="0">
                <a:tc>
                  <a:txBody>
                    <a:bodyPr/>
                    <a:lstStyle/>
                    <a:p>
                      <a:pPr rtl="1"/>
                      <a:r>
                        <a:rPr lang="fa-IR" sz="1800" kern="1200" dirty="0">
                          <a:solidFill>
                            <a:schemeClr val="dk1"/>
                          </a:solidFill>
                          <a:effectLst/>
                          <a:latin typeface="+mn-lt"/>
                          <a:ea typeface="+mn-ea"/>
                          <a:cs typeface="B Nazanin" panose="00000400000000000000" pitchFamily="2" charset="-78"/>
                        </a:rPr>
                        <a:t> </a:t>
                      </a:r>
                      <a:endParaRPr lang="en-US" sz="1800" kern="1200" dirty="0">
                        <a:solidFill>
                          <a:schemeClr val="dk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v"/>
                      </a:pPr>
                      <a:r>
                        <a:rPr lang="fa-IR" sz="1800" b="1" kern="1200" dirty="0">
                          <a:solidFill>
                            <a:schemeClr val="dk1"/>
                          </a:solidFill>
                          <a:effectLst/>
                          <a:latin typeface="+mn-lt"/>
                          <a:ea typeface="+mn-ea"/>
                          <a:cs typeface="B Nazanin" panose="00000400000000000000" pitchFamily="2" charset="-78"/>
                        </a:rPr>
                        <a:t>امکان بیشتر پرداخت تسهیلات کمک ودیعه اجاره مسکن</a:t>
                      </a:r>
                      <a:endParaRPr lang="en-US" sz="1800" b="1" kern="1200" dirty="0">
                        <a:solidFill>
                          <a:schemeClr val="dk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v"/>
                      </a:pPr>
                      <a:r>
                        <a:rPr lang="fa-IR" sz="1800" b="1" kern="1200" dirty="0">
                          <a:solidFill>
                            <a:schemeClr val="dk1"/>
                          </a:solidFill>
                          <a:effectLst/>
                          <a:latin typeface="+mn-lt"/>
                          <a:ea typeface="+mn-ea"/>
                          <a:cs typeface="B Nazanin" panose="00000400000000000000" pitchFamily="2" charset="-78"/>
                        </a:rPr>
                        <a:t>ایجاد مشوق برای موجران</a:t>
                      </a:r>
                      <a:endParaRPr lang="en-US" sz="1800" b="1" kern="1200" dirty="0">
                        <a:solidFill>
                          <a:schemeClr val="dk1"/>
                        </a:solidFill>
                        <a:effectLst/>
                        <a:latin typeface="+mn-lt"/>
                        <a:ea typeface="+mn-ea"/>
                        <a:cs typeface="B Nazanin" panose="00000400000000000000" pitchFamily="2" charset="-78"/>
                      </a:endParaRPr>
                    </a:p>
                    <a:p>
                      <a:pPr marL="285750" lvl="0" indent="-285750" algn="r" defTabSz="914400" rtl="1" eaLnBrk="1" latinLnBrk="0" hangingPunct="1">
                        <a:buFont typeface="Wingdings" panose="05000000000000000000" pitchFamily="2" charset="2"/>
                        <a:buChar char="v"/>
                      </a:pPr>
                      <a:r>
                        <a:rPr lang="fa-IR" sz="1800" b="1" kern="1200" dirty="0">
                          <a:solidFill>
                            <a:schemeClr val="dk1"/>
                          </a:solidFill>
                          <a:effectLst/>
                          <a:latin typeface="+mn-lt"/>
                          <a:ea typeface="+mn-ea"/>
                          <a:cs typeface="B Nazanin" panose="00000400000000000000" pitchFamily="2" charset="-78"/>
                        </a:rPr>
                        <a:t>نرخ گذاری خدمات مشاورین املاک و ارتقای توان فنی و تخصصی آنها</a:t>
                      </a:r>
                      <a:endParaRPr lang="en-US" sz="1800" b="1" kern="1200" dirty="0">
                        <a:solidFill>
                          <a:schemeClr val="dk1"/>
                        </a:solidFill>
                        <a:effectLst/>
                        <a:latin typeface="+mn-lt"/>
                        <a:ea typeface="+mn-ea"/>
                        <a:cs typeface="B Nazanin" panose="00000400000000000000" pitchFamily="2" charset="-78"/>
                      </a:endParaRPr>
                    </a:p>
                    <a:p>
                      <a:pPr marL="285750" indent="-285750">
                        <a:buFont typeface="Wingdings" panose="05000000000000000000" pitchFamily="2" charset="2"/>
                        <a:buChar char="Ø"/>
                      </a:pPr>
                      <a:endParaRPr lang="en-US" sz="1800" b="1" kern="1200" dirty="0">
                        <a:solidFill>
                          <a:schemeClr val="tx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fa-IR" sz="2000" b="1" kern="1200" dirty="0">
                          <a:solidFill>
                            <a:schemeClr val="bg1"/>
                          </a:solidFill>
                          <a:latin typeface="Lalezar" panose="00000500000000000000" pitchFamily="50" charset="-78"/>
                          <a:ea typeface="+mn-ea"/>
                          <a:cs typeface="B Nazanin" panose="00000400000000000000" pitchFamily="2" charset="-78"/>
                        </a:rPr>
                        <a:t>بسته پیشنهادی ساماندهی بازار مسکن و اجاره­بها</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729392170"/>
                  </a:ext>
                </a:extLst>
              </a:tr>
            </a:tbl>
          </a:graphicData>
        </a:graphic>
      </p:graphicFrame>
    </p:spTree>
    <p:extLst>
      <p:ext uri="{BB962C8B-B14F-4D97-AF65-F5344CB8AC3E}">
        <p14:creationId xmlns:p14="http://schemas.microsoft.com/office/powerpoint/2010/main" val="1208785692"/>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بهداشت، درمان و آموزش پزشکی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297825691"/>
              </p:ext>
            </p:extLst>
          </p:nvPr>
        </p:nvGraphicFramePr>
        <p:xfrm>
          <a:off x="122830" y="805217"/>
          <a:ext cx="10889675" cy="5644857"/>
        </p:xfrm>
        <a:graphic>
          <a:graphicData uri="http://schemas.openxmlformats.org/drawingml/2006/table">
            <a:tbl>
              <a:tblPr firstRow="1" bandRow="1">
                <a:tableStyleId>{5C22544A-7EE6-4342-B048-85BDC9FD1C3A}</a:tableStyleId>
              </a:tblPr>
              <a:tblGrid>
                <a:gridCol w="7748050">
                  <a:extLst>
                    <a:ext uri="{9D8B030D-6E8A-4147-A177-3AD203B41FA5}">
                      <a16:colId xmlns:a16="http://schemas.microsoft.com/office/drawing/2014/main" val="2158984607"/>
                    </a:ext>
                  </a:extLst>
                </a:gridCol>
                <a:gridCol w="3141625">
                  <a:extLst>
                    <a:ext uri="{9D8B030D-6E8A-4147-A177-3AD203B41FA5}">
                      <a16:colId xmlns:a16="http://schemas.microsoft.com/office/drawing/2014/main" val="969674980"/>
                    </a:ext>
                  </a:extLst>
                </a:gridCol>
              </a:tblGrid>
              <a:tr h="1535032">
                <a:tc>
                  <a:txBody>
                    <a:bodyPr/>
                    <a:lstStyle/>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کاهش دو برابری موارد مرگ و میر نسبت به دولت قبل بگونه ای که سهم دولت دوازدهم از کل موارد ۱۴۱۷۰۰ مورد فوتی تا پایان تیرماه ۱۴۰۱، معادل ۶۵ درصد و سهم دولت سیدزهم از کل موارد فوتی کرونا تا کنون، حدود ۳۵ درصد بوده است. </a:t>
                      </a: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کاهش مرگ و میر از ۷۰۹ نفر </a:t>
                      </a: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کاهش موارد بستری از ۵۴۸۷ در روز</a:t>
                      </a: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مهار موفق </a:t>
                      </a:r>
                      <a:r>
                        <a:rPr lang="fa-IR" sz="2000" b="1" kern="1200" dirty="0" err="1">
                          <a:solidFill>
                            <a:schemeClr val="bg1"/>
                          </a:solidFill>
                          <a:latin typeface="Lalezar" panose="00000500000000000000" pitchFamily="50" charset="-78"/>
                          <a:ea typeface="+mn-ea"/>
                          <a:cs typeface="B Nazanin" panose="00000400000000000000" pitchFamily="2" charset="-78"/>
                        </a:rPr>
                        <a:t>کرونا</a:t>
                      </a:r>
                      <a:endParaRPr lang="fa-IR" sz="2000" b="1" kern="1200" dirty="0">
                        <a:solidFill>
                          <a:schemeClr val="bg1"/>
                        </a:solidFill>
                        <a:latin typeface="Lalezar" panose="00000500000000000000" pitchFamily="50" charset="-78"/>
                        <a:ea typeface="+mn-ea"/>
                        <a:cs typeface="B Nazanin" panose="00000400000000000000" pitchFamily="2" charset="-78"/>
                      </a:endParaRPr>
                    </a:p>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(بهبود ۵۰۰ برابری شاخص بستری کرونایی)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870552">
                <a:tc>
                  <a:txBody>
                    <a:bodyPr/>
                    <a:lstStyle/>
                    <a:p>
                      <a:pPr marL="0" marR="0" algn="justLow">
                        <a:lnSpc>
                          <a:spcPct val="115000"/>
                        </a:lnSpc>
                        <a:spcBef>
                          <a:spcPts val="0"/>
                        </a:spcBef>
                        <a:spcAft>
                          <a:spcPts val="0"/>
                        </a:spcAft>
                      </a:pPr>
                      <a:r>
                        <a:rPr lang="fa-IR" sz="1600" b="1" kern="1200" dirty="0">
                          <a:solidFill>
                            <a:schemeClr val="dk1"/>
                          </a:solidFill>
                          <a:effectLst/>
                          <a:latin typeface="+mn-lt"/>
                          <a:ea typeface="+mn-ea"/>
                          <a:cs typeface="B Nazanin" panose="00000400000000000000" pitchFamily="2" charset="-78"/>
                        </a:rPr>
                        <a:t>افزایش 7/7 برابری معادل حدود 775 درصد  درصد تامین واکسن نسبت به دولت قبل(تا زمان آغاز به کار دولت سیزدهم حدود ۲۴  میلیون دُز واکسن از سوی دولت گذشته تامین شده بود که این میزان در دولت سیزدهم و تا کنون به حدود ۲۱۰ میلیون دُز رسیده است.)</a:t>
                      </a: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تامین و ذخیره راهبردی واکسن </a:t>
                      </a:r>
                      <a:r>
                        <a:rPr lang="fa-IR" sz="2000" b="1" kern="1200" dirty="0" err="1">
                          <a:solidFill>
                            <a:schemeClr val="bg1"/>
                          </a:solidFill>
                          <a:latin typeface="Lalezar" panose="00000500000000000000" pitchFamily="50" charset="-78"/>
                          <a:ea typeface="+mn-ea"/>
                          <a:cs typeface="B Nazanin" panose="00000400000000000000" pitchFamily="2" charset="-78"/>
                        </a:rPr>
                        <a:t>کرونا</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841113">
                <a:tc>
                  <a:txBody>
                    <a:bodyPr/>
                    <a:lstStyle/>
                    <a:p>
                      <a:pPr algn="justLow"/>
                      <a:r>
                        <a:rPr lang="fa-IR" sz="1600" b="1" kern="1200" dirty="0">
                          <a:solidFill>
                            <a:schemeClr val="dk1"/>
                          </a:solidFill>
                          <a:effectLst/>
                          <a:latin typeface="+mn-lt"/>
                          <a:ea typeface="+mn-ea"/>
                          <a:cs typeface="B Nazanin" panose="00000400000000000000" pitchFamily="2" charset="-78"/>
                        </a:rPr>
                        <a:t>پوشش بیمه رایگان سلامت برای حدود ۶ میلیون نفر از افراد سه دهک اول درآمدی</a:t>
                      </a:r>
                      <a:r>
                        <a:rPr lang="fa-IR" sz="1600" b="1" kern="1200" baseline="0" dirty="0">
                          <a:solidFill>
                            <a:schemeClr val="dk1"/>
                          </a:solidFill>
                          <a:effectLst/>
                          <a:latin typeface="+mn-lt"/>
                          <a:ea typeface="+mn-ea"/>
                          <a:cs typeface="B Nazanin" panose="00000400000000000000" pitchFamily="2" charset="-78"/>
                        </a:rPr>
                        <a:t> </a:t>
                      </a:r>
                      <a:r>
                        <a:rPr lang="fa-IR" sz="1600" b="1" kern="1200" dirty="0">
                          <a:solidFill>
                            <a:schemeClr val="dk1"/>
                          </a:solidFill>
                          <a:effectLst/>
                          <a:latin typeface="+mn-lt"/>
                          <a:ea typeface="+mn-ea"/>
                          <a:cs typeface="B Nazanin" panose="00000400000000000000" pitchFamily="2" charset="-78"/>
                        </a:rPr>
                        <a:t>در دولت سیزدهم</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عدالت بیمه ای</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1368292">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lang="fa-IR" sz="1600" b="1" kern="1200" dirty="0">
                          <a:solidFill>
                            <a:schemeClr val="dk1"/>
                          </a:solidFill>
                          <a:effectLst/>
                          <a:latin typeface="+mn-lt"/>
                          <a:ea typeface="+mn-ea"/>
                          <a:cs typeface="B Nazanin" panose="00000400000000000000" pitchFamily="2" charset="-78"/>
                        </a:rPr>
                        <a:t>طرح </a:t>
                      </a:r>
                      <a:r>
                        <a:rPr lang="fa-IR" sz="1600" b="1" kern="1200" dirty="0" err="1">
                          <a:solidFill>
                            <a:schemeClr val="dk1"/>
                          </a:solidFill>
                          <a:effectLst/>
                          <a:latin typeface="+mn-lt"/>
                          <a:ea typeface="+mn-ea"/>
                          <a:cs typeface="B Nazanin" panose="00000400000000000000" pitchFamily="2" charset="-78"/>
                        </a:rPr>
                        <a:t>دارویار</a:t>
                      </a:r>
                      <a:r>
                        <a:rPr lang="fa-IR" sz="1600" b="1" kern="1200" dirty="0">
                          <a:solidFill>
                            <a:schemeClr val="dk1"/>
                          </a:solidFill>
                          <a:effectLst/>
                          <a:latin typeface="+mn-lt"/>
                          <a:ea typeface="+mn-ea"/>
                          <a:cs typeface="B Nazanin" panose="00000400000000000000" pitchFamily="2" charset="-78"/>
                        </a:rPr>
                        <a:t>، خدمت جدید، برجسته و متمایز دولت سیزدهم می باشد. پرداختی از جیب بیماران علیرغم واقعی شدن نرخ دارو، ثابت و در برخی موارد کاهشی شده است. پوشش حمایتی بیمه‌ای برای ۱۱۹ قلم داروی بدون نسخه و  ۳۶۶قلم داروی ضروری. بیماران مزمن از جمله مبتلایان </a:t>
                      </a:r>
                      <a:r>
                        <a:rPr lang="fa-IR" sz="1600" b="1" kern="1200" dirty="0" err="1">
                          <a:solidFill>
                            <a:schemeClr val="dk1"/>
                          </a:solidFill>
                          <a:effectLst/>
                          <a:latin typeface="+mn-lt"/>
                          <a:ea typeface="+mn-ea"/>
                          <a:cs typeface="B Nazanin" panose="00000400000000000000" pitchFamily="2" charset="-78"/>
                        </a:rPr>
                        <a:t>فشارخون</a:t>
                      </a:r>
                      <a:r>
                        <a:rPr lang="fa-IR" sz="1600" b="1" kern="1200" dirty="0">
                          <a:solidFill>
                            <a:schemeClr val="dk1"/>
                          </a:solidFill>
                          <a:effectLst/>
                          <a:latin typeface="+mn-lt"/>
                          <a:ea typeface="+mn-ea"/>
                          <a:cs typeface="B Nazanin" panose="00000400000000000000" pitchFamily="2" charset="-78"/>
                        </a:rPr>
                        <a:t> و بیماری های قلبی و عروقی امکان تهیه دوبار دارو بدون مراجعه به پزشک را دارند. </a:t>
                      </a: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طرح </a:t>
                      </a:r>
                      <a:r>
                        <a:rPr lang="fa-IR" sz="2000" b="1" kern="1200" dirty="0" err="1">
                          <a:solidFill>
                            <a:schemeClr val="bg1"/>
                          </a:solidFill>
                          <a:latin typeface="Lalezar" panose="00000500000000000000" pitchFamily="50" charset="-78"/>
                          <a:ea typeface="+mn-ea"/>
                          <a:cs typeface="B Nazanin" panose="00000400000000000000" pitchFamily="2" charset="-78"/>
                        </a:rPr>
                        <a:t>دارویار</a:t>
                      </a:r>
                      <a:r>
                        <a:rPr lang="fa-IR" sz="2000" b="1" kern="1200" dirty="0">
                          <a:solidFill>
                            <a:schemeClr val="bg1"/>
                          </a:solidFill>
                          <a:latin typeface="Lalezar" panose="00000500000000000000" pitchFamily="50" charset="-78"/>
                          <a:ea typeface="+mn-ea"/>
                          <a:cs typeface="B Nazanin" panose="00000400000000000000" pitchFamily="2" charset="-78"/>
                        </a:rPr>
                        <a:t> (یک تیر و چند نشان؛ حمایت دارویی، شفافیت، سرعت و جلوگیری از قاچاق معکوس)</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2281843"/>
                  </a:ext>
                </a:extLst>
              </a:tr>
              <a:tr h="1029868">
                <a:tc>
                  <a:txBody>
                    <a:bodyPr/>
                    <a:lstStyle/>
                    <a:p>
                      <a:pPr rtl="1"/>
                      <a:r>
                        <a:rPr lang="fa-IR" sz="1600" b="1" kern="1200" dirty="0">
                          <a:solidFill>
                            <a:schemeClr val="dk1"/>
                          </a:solidFill>
                          <a:effectLst/>
                          <a:latin typeface="+mn-lt"/>
                          <a:ea typeface="+mn-ea"/>
                          <a:cs typeface="B Nazanin" panose="00000400000000000000" pitchFamily="2" charset="-78"/>
                        </a:rPr>
                        <a:t>اجرای قانون تعرفه گذاری خدمات پرستاری؛ این قانون به مدت ۱۵ سال مسکوت و بر زمین مانده بود که در دولت سیزدهم باتوجه به تاکیدات چندین باره مقام معظم رهبری، رییس جمهور و وزیر بهداشت، اجرایی شد. </a:t>
                      </a: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عدالت صنفی </a:t>
                      </a:r>
                    </a:p>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احیای قانون بر زمین مانده</a:t>
                      </a: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2157449"/>
                  </a:ext>
                </a:extLst>
              </a:tr>
            </a:tbl>
          </a:graphicData>
        </a:graphic>
      </p:graphicFrame>
    </p:spTree>
    <p:extLst>
      <p:ext uri="{BB962C8B-B14F-4D97-AF65-F5344CB8AC3E}">
        <p14:creationId xmlns:p14="http://schemas.microsoft.com/office/powerpoint/2010/main" val="242493271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سازمان حفاظت محیط زیست</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93076539"/>
              </p:ext>
            </p:extLst>
          </p:nvPr>
        </p:nvGraphicFramePr>
        <p:xfrm>
          <a:off x="174171" y="779438"/>
          <a:ext cx="10889675" cy="5571388"/>
        </p:xfrm>
        <a:graphic>
          <a:graphicData uri="http://schemas.openxmlformats.org/drawingml/2006/table">
            <a:tbl>
              <a:tblPr firstRow="1" bandRow="1">
                <a:tableStyleId>{5C22544A-7EE6-4342-B048-85BDC9FD1C3A}</a:tableStyleId>
              </a:tblPr>
              <a:tblGrid>
                <a:gridCol w="7252592">
                  <a:extLst>
                    <a:ext uri="{9D8B030D-6E8A-4147-A177-3AD203B41FA5}">
                      <a16:colId xmlns:a16="http://schemas.microsoft.com/office/drawing/2014/main" val="2158984607"/>
                    </a:ext>
                  </a:extLst>
                </a:gridCol>
                <a:gridCol w="3637083">
                  <a:extLst>
                    <a:ext uri="{9D8B030D-6E8A-4147-A177-3AD203B41FA5}">
                      <a16:colId xmlns:a16="http://schemas.microsoft.com/office/drawing/2014/main" val="969674980"/>
                    </a:ext>
                  </a:extLst>
                </a:gridCol>
              </a:tblGrid>
              <a:tr h="1104780">
                <a:tc>
                  <a:txBody>
                    <a:bodyPr/>
                    <a:lstStyle/>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پایان مشعل سوزی و ارسال گازهای اسیدی عسلویه و  مجتمع پایشی بید بلند خلیج فارس </a:t>
                      </a: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صدور مجوز شماره گذاری وسایل نقلیه برقی در حوزه خودروهای نیمه سنگین و اتوبوس های شهری برای اولین بار در کشور </a:t>
                      </a: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مراقبت، آبیاری و واکاری، بالغ بر ۲۵۰ هزار مترمکعب عملیات لایروبی، ساماندهی و اصلاح انهار</a:t>
                      </a:r>
                    </a:p>
                    <a:p>
                      <a:pPr marL="285750" marR="0" indent="-285750" algn="justLow" defTabSz="914400" rtl="1" eaLnBrk="1" latinLnBrk="0" hangingPunct="1">
                        <a:lnSpc>
                          <a:spcPct val="115000"/>
                        </a:lnSpc>
                        <a:spcBef>
                          <a:spcPts val="0"/>
                        </a:spcBef>
                        <a:spcAft>
                          <a:spcPts val="0"/>
                        </a:spcAft>
                        <a:buFont typeface="Wingdings" panose="05000000000000000000" pitchFamily="2" charset="2"/>
                        <a:buChar char="q"/>
                      </a:pPr>
                      <a:r>
                        <a:rPr lang="fa-IR" sz="1600" b="1" kern="1200" dirty="0">
                          <a:solidFill>
                            <a:schemeClr val="dk1"/>
                          </a:solidFill>
                          <a:effectLst/>
                          <a:latin typeface="+mn-lt"/>
                          <a:ea typeface="+mn-ea"/>
                          <a:cs typeface="B Nazanin" panose="00000400000000000000" pitchFamily="2" charset="-78"/>
                        </a:rPr>
                        <a:t>تعمیر و تجهیز بیش از ۳۰  ایستگاه پایش گردوغبار در مناطق تحت مدیریت</a:t>
                      </a: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ایجاد سیستمهای کنترل آلودگی های محیط زیست</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494050">
                <a:tc>
                  <a:txBody>
                    <a:bodyPr/>
                    <a:lstStyle/>
                    <a:p>
                      <a:pPr marL="285750" marR="0" indent="-285750" algn="justLow">
                        <a:lnSpc>
                          <a:spcPct val="115000"/>
                        </a:lnSpc>
                        <a:spcBef>
                          <a:spcPts val="0"/>
                        </a:spcBef>
                        <a:spcAft>
                          <a:spcPts val="0"/>
                        </a:spcAft>
                        <a:buFont typeface="Wingdings" panose="05000000000000000000" pitchFamily="2" charset="2"/>
                        <a:buChar char="ü"/>
                      </a:pPr>
                      <a:r>
                        <a:rPr lang="fa-IR" sz="1600" b="1" kern="1200" dirty="0">
                          <a:solidFill>
                            <a:schemeClr val="dk1"/>
                          </a:solidFill>
                          <a:effectLst/>
                          <a:latin typeface="+mn-lt"/>
                          <a:ea typeface="+mn-ea"/>
                          <a:cs typeface="B Nazanin" panose="00000400000000000000" pitchFamily="2" charset="-78"/>
                        </a:rPr>
                        <a:t>کاهش ۱۰ درصدی آتش سوزی در مناطق چهارگانه</a:t>
                      </a:r>
                    </a:p>
                    <a:p>
                      <a:pPr marL="285750" marR="0" indent="-285750" algn="justLow">
                        <a:lnSpc>
                          <a:spcPct val="115000"/>
                        </a:lnSpc>
                        <a:spcBef>
                          <a:spcPts val="0"/>
                        </a:spcBef>
                        <a:spcAft>
                          <a:spcPts val="0"/>
                        </a:spcAft>
                        <a:buFont typeface="Wingdings" panose="05000000000000000000" pitchFamily="2" charset="2"/>
                        <a:buChar char="ü"/>
                      </a:pPr>
                      <a:r>
                        <a:rPr lang="fa-IR" sz="1600" b="1" kern="1200" dirty="0">
                          <a:solidFill>
                            <a:schemeClr val="dk1"/>
                          </a:solidFill>
                          <a:effectLst/>
                          <a:latin typeface="+mn-lt"/>
                          <a:ea typeface="+mn-ea"/>
                          <a:cs typeface="B Nazanin" panose="00000400000000000000" pitchFamily="2" charset="-78"/>
                        </a:rPr>
                        <a:t>شناسایی ۶۰۰  هزار هکتار عرصه های واجد ارتقای سطح حفاظتی</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حفاظت و </a:t>
                      </a:r>
                      <a:r>
                        <a:rPr lang="fa-IR" sz="2400" b="1" kern="1200" dirty="0" err="1">
                          <a:solidFill>
                            <a:schemeClr val="bg1"/>
                          </a:solidFill>
                          <a:latin typeface="Lalezar" panose="00000500000000000000" pitchFamily="50" charset="-78"/>
                          <a:ea typeface="+mn-ea"/>
                          <a:cs typeface="B Nazanin" panose="00000400000000000000" pitchFamily="2" charset="-78"/>
                        </a:rPr>
                        <a:t>احياء</a:t>
                      </a:r>
                      <a:r>
                        <a:rPr lang="fa-IR" sz="2400" b="1" kern="1200" dirty="0">
                          <a:solidFill>
                            <a:schemeClr val="bg1"/>
                          </a:solidFill>
                          <a:latin typeface="Lalezar" panose="00000500000000000000" pitchFamily="50" charset="-78"/>
                          <a:ea typeface="+mn-ea"/>
                          <a:cs typeface="B Nazanin" panose="00000400000000000000" pitchFamily="2" charset="-78"/>
                        </a:rPr>
                        <a:t> مناطق چهارگانه تحت </a:t>
                      </a:r>
                      <a:r>
                        <a:rPr lang="fa-IR" sz="2400" b="1" kern="1200" dirty="0" err="1">
                          <a:solidFill>
                            <a:schemeClr val="bg1"/>
                          </a:solidFill>
                          <a:latin typeface="Lalezar" panose="00000500000000000000" pitchFamily="50" charset="-78"/>
                          <a:ea typeface="+mn-ea"/>
                          <a:cs typeface="B Nazanin" panose="00000400000000000000" pitchFamily="2" charset="-78"/>
                        </a:rPr>
                        <a:t>مديريت</a:t>
                      </a:r>
                      <a:r>
                        <a:rPr lang="fa-IR" sz="2400" b="1" kern="1200" dirty="0">
                          <a:solidFill>
                            <a:schemeClr val="bg1"/>
                          </a:solidFill>
                          <a:latin typeface="Lalezar" panose="00000500000000000000" pitchFamily="50" charset="-78"/>
                          <a:ea typeface="+mn-ea"/>
                          <a:cs typeface="B Nazanin" panose="00000400000000000000" pitchFamily="2" charset="-78"/>
                        </a:rPr>
                        <a:t> سازمان</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pPr marL="285750" lvl="0" indent="-285750" rtl="1">
                        <a:buFont typeface="Wingdings" panose="05000000000000000000" pitchFamily="2" charset="2"/>
                        <a:buChar char="v"/>
                      </a:pPr>
                      <a:r>
                        <a:rPr lang="ar-SA" sz="1600" b="1" kern="1200" dirty="0">
                          <a:solidFill>
                            <a:schemeClr val="dk1"/>
                          </a:solidFill>
                          <a:effectLst/>
                          <a:latin typeface="+mn-lt"/>
                          <a:ea typeface="+mn-ea"/>
                          <a:cs typeface="B Nazanin" panose="00000400000000000000" pitchFamily="2" charset="-78"/>
                        </a:rPr>
                        <a:t>کاهش </a:t>
                      </a:r>
                      <a:r>
                        <a:rPr lang="fa-IR" sz="1600" b="1" kern="1200" dirty="0">
                          <a:solidFill>
                            <a:schemeClr val="dk1"/>
                          </a:solidFill>
                          <a:effectLst/>
                          <a:latin typeface="+mn-lt"/>
                          <a:ea typeface="+mn-ea"/>
                          <a:cs typeface="B Nazanin" panose="00000400000000000000" pitchFamily="2" charset="-78"/>
                        </a:rPr>
                        <a:t>۱۰</a:t>
                      </a:r>
                      <a:r>
                        <a:rPr lang="ar-SA" sz="1600" b="1" kern="1200" dirty="0">
                          <a:solidFill>
                            <a:schemeClr val="dk1"/>
                          </a:solidFill>
                          <a:effectLst/>
                          <a:latin typeface="+mn-lt"/>
                          <a:ea typeface="+mn-ea"/>
                          <a:cs typeface="B Nazanin" panose="00000400000000000000" pitchFamily="2" charset="-78"/>
                        </a:rPr>
                        <a:t> درصدی تلفات ناشی از بیماری های حیات وحش</a:t>
                      </a:r>
                      <a:endParaRPr lang="en-US" sz="1600" kern="1200" dirty="0">
                        <a:solidFill>
                          <a:schemeClr val="dk1"/>
                        </a:solidFill>
                        <a:effectLst/>
                        <a:latin typeface="+mn-lt"/>
                        <a:ea typeface="+mn-ea"/>
                        <a:cs typeface="B Nazanin" panose="00000400000000000000" pitchFamily="2" charset="-78"/>
                      </a:endParaRPr>
                    </a:p>
                    <a:p>
                      <a:pPr marL="285750" lvl="0" indent="-285750" rtl="1">
                        <a:buFont typeface="Wingdings" panose="05000000000000000000" pitchFamily="2" charset="2"/>
                        <a:buChar char="v"/>
                      </a:pPr>
                      <a:r>
                        <a:rPr lang="ar-SA" sz="1600" b="1" kern="1200" dirty="0">
                          <a:solidFill>
                            <a:schemeClr val="dk1"/>
                          </a:solidFill>
                          <a:effectLst/>
                          <a:latin typeface="+mn-lt"/>
                          <a:ea typeface="+mn-ea"/>
                          <a:cs typeface="B Nazanin" panose="00000400000000000000" pitchFamily="2" charset="-78"/>
                        </a:rPr>
                        <a:t>افزایش </a:t>
                      </a:r>
                      <a:r>
                        <a:rPr lang="fa-IR" sz="1600" b="1" kern="1200" dirty="0">
                          <a:solidFill>
                            <a:schemeClr val="dk1"/>
                          </a:solidFill>
                          <a:effectLst/>
                          <a:latin typeface="+mn-lt"/>
                          <a:ea typeface="+mn-ea"/>
                          <a:cs typeface="B Nazanin" panose="00000400000000000000" pitchFamily="2" charset="-78"/>
                        </a:rPr>
                        <a:t>۱۰</a:t>
                      </a:r>
                      <a:r>
                        <a:rPr lang="ar-SA" sz="1600" b="1" kern="1200" dirty="0">
                          <a:solidFill>
                            <a:schemeClr val="dk1"/>
                          </a:solidFill>
                          <a:effectLst/>
                          <a:latin typeface="+mn-lt"/>
                          <a:ea typeface="+mn-ea"/>
                          <a:cs typeface="B Nazanin" panose="00000400000000000000" pitchFamily="2" charset="-78"/>
                        </a:rPr>
                        <a:t> در صدی وسعت مناطق سرشماری شده حیات وحش</a:t>
                      </a:r>
                      <a:endParaRPr lang="en-US" sz="1600"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حفاظت از تنوع </a:t>
                      </a:r>
                      <a:r>
                        <a:rPr lang="fa-IR" sz="2400" b="1" kern="1200" dirty="0" err="1">
                          <a:solidFill>
                            <a:schemeClr val="bg1"/>
                          </a:solidFill>
                          <a:latin typeface="Lalezar" panose="00000500000000000000" pitchFamily="50" charset="-78"/>
                          <a:ea typeface="+mn-ea"/>
                          <a:cs typeface="B Nazanin" panose="00000400000000000000" pitchFamily="2" charset="-78"/>
                        </a:rPr>
                        <a:t>زيستي</a:t>
                      </a:r>
                      <a:r>
                        <a:rPr lang="fa-IR" sz="2400" b="1" kern="1200" dirty="0">
                          <a:solidFill>
                            <a:schemeClr val="bg1"/>
                          </a:solidFill>
                          <a:latin typeface="Lalezar" panose="00000500000000000000" pitchFamily="50" charset="-78"/>
                          <a:ea typeface="+mn-ea"/>
                          <a:cs typeface="B Nazanin" panose="00000400000000000000" pitchFamily="2" charset="-78"/>
                        </a:rPr>
                        <a:t> و </a:t>
                      </a:r>
                      <a:r>
                        <a:rPr lang="fa-IR" sz="2400" b="1" kern="1200" dirty="0" err="1">
                          <a:solidFill>
                            <a:schemeClr val="bg1"/>
                          </a:solidFill>
                          <a:latin typeface="Lalezar" panose="00000500000000000000" pitchFamily="50" charset="-78"/>
                          <a:ea typeface="+mn-ea"/>
                          <a:cs typeface="B Nazanin" panose="00000400000000000000" pitchFamily="2" charset="-78"/>
                        </a:rPr>
                        <a:t>حيات</a:t>
                      </a:r>
                      <a:r>
                        <a:rPr lang="fa-IR" sz="2400" b="1" kern="1200" dirty="0">
                          <a:solidFill>
                            <a:schemeClr val="bg1"/>
                          </a:solidFill>
                          <a:latin typeface="Lalezar" panose="00000500000000000000" pitchFamily="50" charset="-78"/>
                          <a:ea typeface="+mn-ea"/>
                          <a:cs typeface="B Nazanin" panose="00000400000000000000" pitchFamily="2" charset="-78"/>
                        </a:rPr>
                        <a:t> وحش</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1061814">
                <a:tc>
                  <a:txBody>
                    <a:bodyPr/>
                    <a:lstStyle/>
                    <a:p>
                      <a:pPr marL="285750" marR="0" lvl="0" indent="-285750" algn="r" defTabSz="914400" rtl="1" eaLnBrk="1" latinLnBrk="0" hangingPunct="1">
                        <a:lnSpc>
                          <a:spcPct val="115000"/>
                        </a:lnSpc>
                        <a:spcBef>
                          <a:spcPts val="0"/>
                        </a:spcBef>
                        <a:spcAft>
                          <a:spcPts val="0"/>
                        </a:spcAft>
                        <a:buFont typeface="Wingdings" panose="05000000000000000000" pitchFamily="2" charset="2"/>
                        <a:buChar char="Ø"/>
                      </a:pPr>
                      <a:r>
                        <a:rPr lang="ar-SA" sz="1600" b="1" kern="1200" dirty="0">
                          <a:solidFill>
                            <a:schemeClr val="dk1"/>
                          </a:solidFill>
                          <a:effectLst/>
                          <a:latin typeface="+mn-lt"/>
                          <a:ea typeface="+mn-ea"/>
                          <a:cs typeface="B Nazanin" panose="00000400000000000000" pitchFamily="2" charset="-78"/>
                        </a:rPr>
                        <a:t>اجرای </a:t>
                      </a:r>
                      <a:r>
                        <a:rPr lang="fa-IR" sz="1600" b="1" kern="1200" dirty="0">
                          <a:solidFill>
                            <a:schemeClr val="dk1"/>
                          </a:solidFill>
                          <a:effectLst/>
                          <a:latin typeface="+mn-lt"/>
                          <a:ea typeface="+mn-ea"/>
                          <a:cs typeface="B Nazanin" panose="00000400000000000000" pitchFamily="2" charset="-78"/>
                        </a:rPr>
                        <a:t>۲۶۲</a:t>
                      </a:r>
                      <a:r>
                        <a:rPr lang="ar-SA" sz="1600" b="1" kern="1200" dirty="0">
                          <a:solidFill>
                            <a:schemeClr val="dk1"/>
                          </a:solidFill>
                          <a:effectLst/>
                          <a:latin typeface="+mn-lt"/>
                          <a:ea typeface="+mn-ea"/>
                          <a:cs typeface="B Nazanin" panose="00000400000000000000" pitchFamily="2" charset="-78"/>
                        </a:rPr>
                        <a:t> طرح های آموزشی – مشارکتی محیط زیستی توسط سازمان های مردم نهاد، بنگاههای اقتصادی،  شرکت ها و دستگاه های اجرایی</a:t>
                      </a:r>
                      <a:endParaRPr lang="en-US" sz="1600" b="1" kern="1200" dirty="0">
                        <a:solidFill>
                          <a:schemeClr val="dk1"/>
                        </a:solidFill>
                        <a:effectLst/>
                        <a:latin typeface="+mn-lt"/>
                        <a:ea typeface="+mn-ea"/>
                        <a:cs typeface="B Nazanin" panose="00000400000000000000" pitchFamily="2" charset="-78"/>
                      </a:endParaRPr>
                    </a:p>
                    <a:p>
                      <a:pPr marL="285750" marR="0" lvl="0" indent="-285750" algn="r" defTabSz="914400" rtl="1" eaLnBrk="1" latinLnBrk="0" hangingPunct="1">
                        <a:lnSpc>
                          <a:spcPct val="115000"/>
                        </a:lnSpc>
                        <a:spcBef>
                          <a:spcPts val="0"/>
                        </a:spcBef>
                        <a:spcAft>
                          <a:spcPts val="0"/>
                        </a:spcAft>
                        <a:buFont typeface="Wingdings" panose="05000000000000000000" pitchFamily="2" charset="2"/>
                        <a:buChar char="Ø"/>
                      </a:pPr>
                      <a:r>
                        <a:rPr lang="ar-SA" sz="1600" b="1" kern="1200" dirty="0">
                          <a:solidFill>
                            <a:schemeClr val="dk1"/>
                          </a:solidFill>
                          <a:effectLst/>
                          <a:latin typeface="+mn-lt"/>
                          <a:ea typeface="+mn-ea"/>
                          <a:cs typeface="B Nazanin" panose="00000400000000000000" pitchFamily="2" charset="-78"/>
                        </a:rPr>
                        <a:t>تولید </a:t>
                      </a:r>
                      <a:r>
                        <a:rPr lang="fa-IR" sz="1600" b="1" kern="1200" dirty="0">
                          <a:solidFill>
                            <a:schemeClr val="dk1"/>
                          </a:solidFill>
                          <a:effectLst/>
                          <a:latin typeface="+mn-lt"/>
                          <a:ea typeface="+mn-ea"/>
                          <a:cs typeface="B Nazanin" panose="00000400000000000000" pitchFamily="2" charset="-78"/>
                        </a:rPr>
                        <a:t>۲۲۴</a:t>
                      </a:r>
                      <a:r>
                        <a:rPr lang="ar-SA" sz="1600" b="1" kern="1200" dirty="0">
                          <a:solidFill>
                            <a:schemeClr val="dk1"/>
                          </a:solidFill>
                          <a:effectLst/>
                          <a:latin typeface="+mn-lt"/>
                          <a:ea typeface="+mn-ea"/>
                          <a:cs typeface="B Nazanin" panose="00000400000000000000" pitchFamily="2" charset="-78"/>
                        </a:rPr>
                        <a:t> بسته های آموزشی و آگاهی رسانی به صورت نوشتاری (كتاب و جزوه آموزشي)</a:t>
                      </a:r>
                      <a:endParaRPr lang="en-US" sz="1600" b="1" kern="1200" dirty="0">
                        <a:solidFill>
                          <a:schemeClr val="dk1"/>
                        </a:solidFill>
                        <a:effectLst/>
                        <a:latin typeface="+mn-lt"/>
                        <a:ea typeface="+mn-ea"/>
                        <a:cs typeface="B Nazanin" panose="00000400000000000000" pitchFamily="2" charset="-78"/>
                      </a:endParaRPr>
                    </a:p>
                    <a:p>
                      <a:pPr marL="285750" marR="0" lvl="0" indent="-285750" algn="r" defTabSz="914400" rtl="1" eaLnBrk="1" latinLnBrk="0" hangingPunct="1">
                        <a:lnSpc>
                          <a:spcPct val="115000"/>
                        </a:lnSpc>
                        <a:spcBef>
                          <a:spcPts val="0"/>
                        </a:spcBef>
                        <a:spcAft>
                          <a:spcPts val="0"/>
                        </a:spcAft>
                        <a:buFont typeface="Wingdings" panose="05000000000000000000" pitchFamily="2" charset="2"/>
                        <a:buChar char="Ø"/>
                      </a:pPr>
                      <a:r>
                        <a:rPr lang="ar-SA" sz="1600" b="1" kern="1200" dirty="0">
                          <a:solidFill>
                            <a:schemeClr val="dk1"/>
                          </a:solidFill>
                          <a:effectLst/>
                          <a:latin typeface="+mn-lt"/>
                          <a:ea typeface="+mn-ea"/>
                          <a:cs typeface="B Nazanin" panose="00000400000000000000" pitchFamily="2" charset="-78"/>
                        </a:rPr>
                        <a:t>تولید  و پخش</a:t>
                      </a:r>
                      <a:r>
                        <a:rPr lang="fa-IR" sz="1600" b="1" kern="1200" dirty="0">
                          <a:solidFill>
                            <a:schemeClr val="dk1"/>
                          </a:solidFill>
                          <a:effectLst/>
                          <a:latin typeface="+mn-lt"/>
                          <a:ea typeface="+mn-ea"/>
                          <a:cs typeface="B Nazanin" panose="00000400000000000000" pitchFamily="2" charset="-78"/>
                        </a:rPr>
                        <a:t>۲۲۱۶ </a:t>
                      </a:r>
                      <a:r>
                        <a:rPr lang="ar-SA" sz="1600" b="1" kern="1200" dirty="0">
                          <a:solidFill>
                            <a:schemeClr val="dk1"/>
                          </a:solidFill>
                          <a:effectLst/>
                          <a:latin typeface="+mn-lt"/>
                          <a:ea typeface="+mn-ea"/>
                          <a:cs typeface="B Nazanin" panose="00000400000000000000" pitchFamily="2" charset="-78"/>
                        </a:rPr>
                        <a:t> دقیقه برنامه های آموزشی و آگاهی رسانی در صدا و سیما و فضاي مجازي</a:t>
                      </a:r>
                      <a:endParaRPr lang="en-US" sz="1600" b="1" kern="1200" dirty="0">
                        <a:solidFill>
                          <a:schemeClr val="dk1"/>
                        </a:solidFill>
                        <a:effectLst/>
                        <a:latin typeface="+mn-lt"/>
                        <a:ea typeface="+mn-ea"/>
                        <a:cs typeface="B Nazanin" panose="00000400000000000000" pitchFamily="2" charset="-78"/>
                      </a:endParaRPr>
                    </a:p>
                    <a:p>
                      <a:pPr marL="285750" marR="0" lvl="0" indent="-285750" algn="r" defTabSz="914400" rtl="1" eaLnBrk="1" latinLnBrk="0" hangingPunct="1">
                        <a:lnSpc>
                          <a:spcPct val="115000"/>
                        </a:lnSpc>
                        <a:spcBef>
                          <a:spcPts val="0"/>
                        </a:spcBef>
                        <a:spcAft>
                          <a:spcPts val="0"/>
                        </a:spcAft>
                        <a:buFont typeface="Wingdings" panose="05000000000000000000" pitchFamily="2" charset="2"/>
                        <a:buChar char="Ø"/>
                      </a:pPr>
                      <a:r>
                        <a:rPr lang="ar-SA" sz="1600" b="1" kern="1200" dirty="0">
                          <a:solidFill>
                            <a:schemeClr val="dk1"/>
                          </a:solidFill>
                          <a:effectLst/>
                          <a:latin typeface="+mn-lt"/>
                          <a:ea typeface="+mn-ea"/>
                          <a:cs typeface="B Nazanin" panose="00000400000000000000" pitchFamily="2" charset="-78"/>
                        </a:rPr>
                        <a:t>برگزاری </a:t>
                      </a:r>
                      <a:r>
                        <a:rPr lang="fa-IR" sz="1600" b="1" kern="1200" dirty="0">
                          <a:solidFill>
                            <a:schemeClr val="dk1"/>
                          </a:solidFill>
                          <a:effectLst/>
                          <a:latin typeface="+mn-lt"/>
                          <a:ea typeface="+mn-ea"/>
                          <a:cs typeface="B Nazanin" panose="00000400000000000000" pitchFamily="2" charset="-78"/>
                        </a:rPr>
                        <a:t>۶۹۵ </a:t>
                      </a:r>
                      <a:r>
                        <a:rPr lang="ar-SA" sz="1600" b="1" kern="1200" dirty="0">
                          <a:solidFill>
                            <a:schemeClr val="dk1"/>
                          </a:solidFill>
                          <a:effectLst/>
                          <a:latin typeface="+mn-lt"/>
                          <a:ea typeface="+mn-ea"/>
                          <a:cs typeface="B Nazanin" panose="00000400000000000000" pitchFamily="2" charset="-78"/>
                        </a:rPr>
                        <a:t>برنامه نشست های تسهیلگری از جمله نشست با تشكل هاي مردم نهاد</a:t>
                      </a: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914400" rtl="1" eaLnBrk="1" latinLnBrk="0" hangingPunct="1">
                        <a:lnSpc>
                          <a:spcPct val="115000"/>
                        </a:lnSpc>
                        <a:spcBef>
                          <a:spcPts val="0"/>
                        </a:spcBef>
                        <a:spcAft>
                          <a:spcPts val="0"/>
                        </a:spcAft>
                      </a:pPr>
                      <a:r>
                        <a:rPr lang="ar-SA" sz="2400" b="1" kern="1200" dirty="0">
                          <a:solidFill>
                            <a:schemeClr val="bg1"/>
                          </a:solidFill>
                          <a:latin typeface="Lalezar" panose="00000500000000000000" pitchFamily="50" charset="-78"/>
                          <a:ea typeface="+mn-ea"/>
                          <a:cs typeface="B Nazanin" panose="00000400000000000000" pitchFamily="2" charset="-78"/>
                        </a:rPr>
                        <a:t>فرهنگ سازی و ارتقای مشارکتهای مردمی در حفاظت محیط زیست</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2281843"/>
                  </a:ext>
                </a:extLst>
              </a:tr>
              <a:tr h="1029868">
                <a:tc>
                  <a:txBody>
                    <a:bodyPr/>
                    <a:lstStyle/>
                    <a:p>
                      <a:pPr marL="285750" lvl="0" indent="-285750" algn="just" rtl="1">
                        <a:buFont typeface="Wingdings" panose="05000000000000000000" pitchFamily="2" charset="2"/>
                        <a:buChar char="q"/>
                      </a:pPr>
                      <a:r>
                        <a:rPr lang="ar-SA" sz="1600" b="1" kern="1200" dirty="0">
                          <a:solidFill>
                            <a:schemeClr val="dk1"/>
                          </a:solidFill>
                          <a:effectLst/>
                          <a:latin typeface="+mn-lt"/>
                          <a:ea typeface="+mn-ea"/>
                          <a:cs typeface="B Nazanin" panose="00000400000000000000" pitchFamily="2" charset="-78"/>
                        </a:rPr>
                        <a:t>عضویت در سامانه ملی انتشار و دسترسی آزاد به اطلاعات</a:t>
                      </a:r>
                      <a:r>
                        <a:rPr lang="fa-IR" sz="1600" b="1" kern="1200" dirty="0">
                          <a:solidFill>
                            <a:schemeClr val="dk1"/>
                          </a:solidFill>
                          <a:effectLst/>
                          <a:latin typeface="+mn-lt"/>
                          <a:ea typeface="+mn-ea"/>
                          <a:cs typeface="B Nazanin" panose="00000400000000000000" pitchFamily="2" charset="-78"/>
                        </a:rPr>
                        <a:t>، </a:t>
                      </a:r>
                      <a:r>
                        <a:rPr lang="ar-SA" sz="1600" b="1" kern="1200" dirty="0">
                          <a:solidFill>
                            <a:schemeClr val="dk1"/>
                          </a:solidFill>
                          <a:effectLst/>
                          <a:latin typeface="+mn-lt"/>
                          <a:ea typeface="+mn-ea"/>
                          <a:cs typeface="B Nazanin" panose="00000400000000000000" pitchFamily="2" charset="-78"/>
                        </a:rPr>
                        <a:t>الکترونیکی کردن فرآیندها </a:t>
                      </a:r>
                      <a:r>
                        <a:rPr lang="fa-IR" sz="1600" b="1" kern="1200" dirty="0">
                          <a:solidFill>
                            <a:schemeClr val="dk1"/>
                          </a:solidFill>
                          <a:effectLst/>
                          <a:latin typeface="+mn-lt"/>
                          <a:ea typeface="+mn-ea"/>
                          <a:cs typeface="B Nazanin" panose="00000400000000000000" pitchFamily="2" charset="-78"/>
                        </a:rPr>
                        <a:t>۳۵ </a:t>
                      </a:r>
                      <a:r>
                        <a:rPr lang="ar-SA" sz="1600" b="1" kern="1200" dirty="0">
                          <a:solidFill>
                            <a:schemeClr val="dk1"/>
                          </a:solidFill>
                          <a:effectLst/>
                          <a:latin typeface="+mn-lt"/>
                          <a:ea typeface="+mn-ea"/>
                          <a:cs typeface="B Nazanin" panose="00000400000000000000" pitchFamily="2" charset="-78"/>
                        </a:rPr>
                        <a:t>خدمت الکترونیکی در قالب سامانه جامع محیط زیست و طراحی </a:t>
                      </a:r>
                      <a:r>
                        <a:rPr lang="fa-IR" sz="1600" b="1" kern="1200" dirty="0">
                          <a:solidFill>
                            <a:schemeClr val="dk1"/>
                          </a:solidFill>
                          <a:effectLst/>
                          <a:latin typeface="+mn-lt"/>
                          <a:ea typeface="+mn-ea"/>
                          <a:cs typeface="B Nazanin" panose="00000400000000000000" pitchFamily="2" charset="-78"/>
                        </a:rPr>
                        <a:t>۷۰</a:t>
                      </a:r>
                      <a:r>
                        <a:rPr lang="ar-SA" sz="1600" b="1" kern="1200" dirty="0">
                          <a:solidFill>
                            <a:schemeClr val="dk1"/>
                          </a:solidFill>
                          <a:effectLst/>
                          <a:latin typeface="+mn-lt"/>
                          <a:ea typeface="+mn-ea"/>
                          <a:cs typeface="B Nazanin" panose="00000400000000000000" pitchFamily="2" charset="-78"/>
                        </a:rPr>
                        <a:t> زیر سیستم در سامانه جامع </a:t>
                      </a:r>
                      <a:endParaRPr lang="fa-IR" sz="1600" b="1" kern="1200" dirty="0">
                        <a:solidFill>
                          <a:schemeClr val="dk1"/>
                        </a:solidFill>
                        <a:effectLst/>
                        <a:latin typeface="+mn-lt"/>
                        <a:ea typeface="+mn-ea"/>
                        <a:cs typeface="B Nazanin" panose="00000400000000000000" pitchFamily="2" charset="-78"/>
                      </a:endParaRPr>
                    </a:p>
                    <a:p>
                      <a:pPr marL="285750" lvl="0" indent="-285750" algn="just" rtl="1">
                        <a:buFont typeface="Wingdings" panose="05000000000000000000" pitchFamily="2" charset="2"/>
                        <a:buChar char="q"/>
                      </a:pPr>
                      <a:r>
                        <a:rPr lang="ar-SA" sz="1600" b="1" kern="1200" dirty="0">
                          <a:solidFill>
                            <a:schemeClr val="dk1"/>
                          </a:solidFill>
                          <a:effectLst/>
                          <a:latin typeface="+mn-lt"/>
                          <a:ea typeface="+mn-ea"/>
                          <a:cs typeface="B Nazanin" panose="00000400000000000000" pitchFamily="2" charset="-78"/>
                        </a:rPr>
                        <a:t>راه اندازی پنجره واحد مدیریت زمین بعنوان یکی از </a:t>
                      </a:r>
                      <a:r>
                        <a:rPr lang="fa-IR" sz="1600" b="1" kern="1200" dirty="0">
                          <a:solidFill>
                            <a:schemeClr val="dk1"/>
                          </a:solidFill>
                          <a:effectLst/>
                          <a:latin typeface="+mn-lt"/>
                          <a:ea typeface="+mn-ea"/>
                          <a:cs typeface="B Nazanin" panose="00000400000000000000" pitchFamily="2" charset="-78"/>
                        </a:rPr>
                        <a:t>۳۳</a:t>
                      </a:r>
                      <a:r>
                        <a:rPr lang="ar-SA" sz="1600" b="1" kern="1200" dirty="0">
                          <a:solidFill>
                            <a:schemeClr val="dk1"/>
                          </a:solidFill>
                          <a:effectLst/>
                          <a:latin typeface="+mn-lt"/>
                          <a:ea typeface="+mn-ea"/>
                          <a:cs typeface="B Nazanin" panose="00000400000000000000" pitchFamily="2" charset="-78"/>
                        </a:rPr>
                        <a:t> پروژه اولویت دار دولت الکترونیک</a:t>
                      </a:r>
                      <a:endParaRPr lang="en-US" sz="1600"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400" b="1" kern="1200" dirty="0">
                          <a:solidFill>
                            <a:schemeClr val="bg1"/>
                          </a:solidFill>
                          <a:latin typeface="Lalezar" panose="00000500000000000000" pitchFamily="50" charset="-78"/>
                          <a:ea typeface="+mn-ea"/>
                          <a:cs typeface="B Nazanin" panose="00000400000000000000" pitchFamily="2" charset="-78"/>
                        </a:rPr>
                        <a:t>توسعه حکمرانی دیجیتال</a:t>
                      </a: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2157449"/>
                  </a:ext>
                </a:extLst>
              </a:tr>
            </a:tbl>
          </a:graphicData>
        </a:graphic>
      </p:graphicFrame>
    </p:spTree>
    <p:extLst>
      <p:ext uri="{BB962C8B-B14F-4D97-AF65-F5344CB8AC3E}">
        <p14:creationId xmlns:p14="http://schemas.microsoft.com/office/powerpoint/2010/main" val="3950745966"/>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ارتباطات و فناوری اطلاعات</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222848590"/>
              </p:ext>
            </p:extLst>
          </p:nvPr>
        </p:nvGraphicFramePr>
        <p:xfrm>
          <a:off x="105481" y="832513"/>
          <a:ext cx="10851072" cy="5866635"/>
        </p:xfrm>
        <a:graphic>
          <a:graphicData uri="http://schemas.openxmlformats.org/drawingml/2006/table">
            <a:tbl>
              <a:tblPr firstRow="1" bandRow="1">
                <a:tableStyleId>{5C22544A-7EE6-4342-B048-85BDC9FD1C3A}</a:tableStyleId>
              </a:tblPr>
              <a:tblGrid>
                <a:gridCol w="7151662">
                  <a:extLst>
                    <a:ext uri="{9D8B030D-6E8A-4147-A177-3AD203B41FA5}">
                      <a16:colId xmlns:a16="http://schemas.microsoft.com/office/drawing/2014/main" val="2158984607"/>
                    </a:ext>
                  </a:extLst>
                </a:gridCol>
                <a:gridCol w="3699410">
                  <a:extLst>
                    <a:ext uri="{9D8B030D-6E8A-4147-A177-3AD203B41FA5}">
                      <a16:colId xmlns:a16="http://schemas.microsoft.com/office/drawing/2014/main" val="969674980"/>
                    </a:ext>
                  </a:extLst>
                </a:gridCol>
              </a:tblGrid>
              <a:tr h="1342649">
                <a:tc>
                  <a:txBody>
                    <a:bodyPr/>
                    <a:lstStyle/>
                    <a:p>
                      <a:pPr marL="0" marR="0" algn="justLow" defTabSz="914400" rtl="1" eaLnBrk="1" latinLnBrk="0" hangingPunct="1">
                        <a:lnSpc>
                          <a:spcPct val="115000"/>
                        </a:lnSpc>
                        <a:spcBef>
                          <a:spcPts val="0"/>
                        </a:spcBef>
                        <a:spcAft>
                          <a:spcPts val="0"/>
                        </a:spcAft>
                      </a:pPr>
                      <a:r>
                        <a:rPr lang="fa-IR" sz="1600" b="1" kern="1200" dirty="0">
                          <a:solidFill>
                            <a:schemeClr val="dk1"/>
                          </a:solidFill>
                          <a:effectLst/>
                          <a:latin typeface="+mn-lt"/>
                          <a:ea typeface="+mn-ea"/>
                          <a:cs typeface="B Nazanin" panose="00000400000000000000" pitchFamily="2" charset="-78"/>
                        </a:rPr>
                        <a:t>نسخه آزمایشی پنجره ملی خدمات دولت هوشمند در آدرس </a:t>
                      </a:r>
                      <a:r>
                        <a:rPr lang="en-US" sz="1600" b="1" kern="1200" dirty="0">
                          <a:solidFill>
                            <a:schemeClr val="dk1"/>
                          </a:solidFill>
                          <a:effectLst/>
                          <a:latin typeface="+mn-lt"/>
                          <a:ea typeface="+mn-ea"/>
                          <a:cs typeface="B Nazanin" panose="00000400000000000000" pitchFamily="2" charset="-78"/>
                        </a:rPr>
                        <a:t>my.gov.ir </a:t>
                      </a:r>
                      <a:r>
                        <a:rPr lang="fa-IR" sz="1600" b="1" kern="1200" dirty="0">
                          <a:solidFill>
                            <a:schemeClr val="dk1"/>
                          </a:solidFill>
                          <a:effectLst/>
                          <a:latin typeface="+mn-lt"/>
                          <a:ea typeface="+mn-ea"/>
                          <a:cs typeface="B Nazanin" panose="00000400000000000000" pitchFamily="2" charset="-78"/>
                        </a:rPr>
                        <a:t>راه اندازی شده است که مردم می توانند. با یک بار احراز هویت به تمام خدمات 20 دستگاه ملی که به این پنجره متصل شده اند دسترسی پیدا کنند. ان شاء</a:t>
                      </a:r>
                      <a:r>
                        <a:rPr lang="fa-IR" sz="1600" b="1" kern="1200" baseline="0" dirty="0">
                          <a:solidFill>
                            <a:schemeClr val="dk1"/>
                          </a:solidFill>
                          <a:effectLst/>
                          <a:latin typeface="+mn-lt"/>
                          <a:ea typeface="+mn-ea"/>
                          <a:cs typeface="B Nazanin" panose="00000400000000000000" pitchFamily="2" charset="-78"/>
                        </a:rPr>
                        <a:t> ال</a:t>
                      </a:r>
                      <a:r>
                        <a:rPr lang="fa-IR" sz="1600" b="1" kern="1200" dirty="0">
                          <a:solidFill>
                            <a:schemeClr val="dk1"/>
                          </a:solidFill>
                          <a:effectLst/>
                          <a:latin typeface="+mn-lt"/>
                          <a:ea typeface="+mn-ea"/>
                          <a:cs typeface="B Nazanin" panose="00000400000000000000" pitchFamily="2" charset="-78"/>
                        </a:rPr>
                        <a:t>له تا پایان شهریور ماه طبق قانون، کلیه دستگاهها به این درگاه متصل خواهند شد.</a:t>
                      </a: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سهولت بخشی به زندگی مردم با دولت الکترونیک هوشمند</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494050">
                <a:tc>
                  <a:txBody>
                    <a:bodyPr/>
                    <a:lstStyle/>
                    <a:p>
                      <a:pPr marL="0" marR="0" algn="justLow">
                        <a:lnSpc>
                          <a:spcPct val="115000"/>
                        </a:lnSpc>
                        <a:spcBef>
                          <a:spcPts val="0"/>
                        </a:spcBef>
                        <a:spcAft>
                          <a:spcPts val="0"/>
                        </a:spcAft>
                      </a:pPr>
                      <a:r>
                        <a:rPr lang="fa-IR" sz="1600" b="1" kern="1200" dirty="0">
                          <a:solidFill>
                            <a:schemeClr val="dk1"/>
                          </a:solidFill>
                          <a:effectLst/>
                          <a:latin typeface="+mn-lt"/>
                          <a:ea typeface="+mn-ea"/>
                          <a:cs typeface="B Nazanin" panose="00000400000000000000" pitchFamily="2" charset="-78"/>
                        </a:rPr>
                        <a:t>بر اساس برنامه ریزی صورت گرفته یک بسته اینترنت ۵۰  گیگ برای یکسال برای سرپرست خانوارهای سه دهک پایین درآمدی در نظر گرفته شده است. سامانه ثبت نام از افراد متقاضی در تیرماه راه اندازی شد و نزدیک به یک میلیون نفر سرپرست خانوار از مشمولین طرح ثبت نام شده </a:t>
                      </a:r>
                      <a:r>
                        <a:rPr lang="fa-IR" sz="1600" b="1" kern="1200" dirty="0" err="1">
                          <a:solidFill>
                            <a:schemeClr val="dk1"/>
                          </a:solidFill>
                          <a:effectLst/>
                          <a:latin typeface="+mn-lt"/>
                          <a:ea typeface="+mn-ea"/>
                          <a:cs typeface="B Nazanin" panose="00000400000000000000" pitchFamily="2" charset="-78"/>
                        </a:rPr>
                        <a:t>اند</a:t>
                      </a:r>
                      <a:r>
                        <a:rPr lang="fa-IR" sz="1600" b="1" kern="1200" dirty="0">
                          <a:solidFill>
                            <a:schemeClr val="dk1"/>
                          </a:solidFill>
                          <a:effectLst/>
                          <a:latin typeface="+mn-lt"/>
                          <a:ea typeface="+mn-ea"/>
                          <a:cs typeface="B Nazanin" panose="00000400000000000000" pitchFamily="2" charset="-78"/>
                        </a:rPr>
                        <a:t> که از اول مرداد ماه این بسته برایشان فعال شده است.</a:t>
                      </a: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عدالت در دسترسی به اینترنت</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390117">
                <a:tc>
                  <a:txBody>
                    <a:bodyPr/>
                    <a:lstStyle/>
                    <a:p>
                      <a:pPr algn="just"/>
                      <a:r>
                        <a:rPr lang="fa-IR" sz="1600" b="1" kern="1200" dirty="0">
                          <a:solidFill>
                            <a:schemeClr val="dk1"/>
                          </a:solidFill>
                          <a:effectLst/>
                          <a:latin typeface="+mn-lt"/>
                          <a:ea typeface="+mn-ea"/>
                          <a:cs typeface="B Nazanin" panose="00000400000000000000" pitchFamily="2" charset="-78"/>
                        </a:rPr>
                        <a:t>بر اساس آمارهای مراجع جهانی از جمله سایت </a:t>
                      </a:r>
                      <a:r>
                        <a:rPr lang="en-US" sz="1600" b="1" kern="1200" dirty="0" err="1">
                          <a:solidFill>
                            <a:schemeClr val="dk1"/>
                          </a:solidFill>
                          <a:effectLst/>
                          <a:latin typeface="+mn-lt"/>
                          <a:ea typeface="+mn-ea"/>
                          <a:cs typeface="B Nazanin" panose="00000400000000000000" pitchFamily="2" charset="-78"/>
                        </a:rPr>
                        <a:t>Speedtest</a:t>
                      </a:r>
                      <a:r>
                        <a:rPr lang="en-US" sz="1600" b="1" kern="1200" dirty="0">
                          <a:solidFill>
                            <a:schemeClr val="dk1"/>
                          </a:solidFill>
                          <a:effectLst/>
                          <a:latin typeface="+mn-lt"/>
                          <a:ea typeface="+mn-ea"/>
                          <a:cs typeface="B Nazanin" panose="00000400000000000000" pitchFamily="2" charset="-78"/>
                        </a:rPr>
                        <a:t> ، </a:t>
                      </a:r>
                      <a:r>
                        <a:rPr lang="fa-IR" sz="1600" b="1" kern="1200" dirty="0">
                          <a:solidFill>
                            <a:schemeClr val="dk1"/>
                          </a:solidFill>
                          <a:effectLst/>
                          <a:latin typeface="+mn-lt"/>
                          <a:ea typeface="+mn-ea"/>
                          <a:cs typeface="B Nazanin" panose="00000400000000000000" pitchFamily="2" charset="-78"/>
                        </a:rPr>
                        <a:t>در نه ماه گذشته ، سرعت اینترنت ثابت و همراه بهبود داشته است. میانه سرعت اینترنت همراه از ۲۱/۸ مگابیت بر ثانیه در شهریور۱۴۰۰ با افزایش حدوداً ۲۲ درصدی به ۲۷ مگابیت بر ثانیه در تیر ماه ۱۴۰۱ رسیده است. همچنین میانۀ سرعت اینترنت ثابت از ۹/۲۸ مگابیت بر ثانیه در شهریور ماه ۱۴۰۰ به ۱۰/۲ در تیر ماه ۱۴۰۱ رسیده است که نشان دهنده افزایش ده درصدی است.</a:t>
                      </a: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افزایش سرعت اینترنت</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4141733633"/>
                  </a:ext>
                </a:extLst>
              </a:tr>
              <a:tr h="1061814">
                <a:tc>
                  <a:txBody>
                    <a:bodyPr/>
                    <a:lstStyle/>
                    <a:p>
                      <a:pPr marL="0" marR="0" lvl="0" indent="0" algn="r" defTabSz="914400" rtl="1" eaLnBrk="1" latinLnBrk="0" hangingPunct="1">
                        <a:lnSpc>
                          <a:spcPct val="115000"/>
                        </a:lnSpc>
                        <a:spcBef>
                          <a:spcPts val="0"/>
                        </a:spcBef>
                        <a:spcAft>
                          <a:spcPts val="0"/>
                        </a:spcAft>
                        <a:buFont typeface="Symbol" panose="05050102010706020507" pitchFamily="18" charset="2"/>
                        <a:buNone/>
                      </a:pPr>
                      <a:r>
                        <a:rPr lang="fa-IR" sz="1600" b="1" kern="1200" dirty="0">
                          <a:solidFill>
                            <a:schemeClr val="dk1"/>
                          </a:solidFill>
                          <a:effectLst/>
                          <a:latin typeface="+mn-lt"/>
                          <a:ea typeface="+mn-ea"/>
                          <a:cs typeface="B Nazanin" panose="00000400000000000000" pitchFamily="2" charset="-78"/>
                        </a:rPr>
                        <a:t>پروژه مهم </a:t>
                      </a:r>
                      <a:r>
                        <a:rPr lang="ar-SA" sz="1600" b="1" kern="1200" dirty="0">
                          <a:solidFill>
                            <a:schemeClr val="dk1"/>
                          </a:solidFill>
                          <a:effectLst/>
                          <a:latin typeface="+mn-lt"/>
                          <a:ea typeface="+mn-ea"/>
                          <a:cs typeface="B Nazanin" panose="00000400000000000000" pitchFamily="2" charset="-78"/>
                        </a:rPr>
                        <a:t>فیبرنوری منازل و کسب و کارها شروع شده است و در چند شهر به بهره برداری رسیده است و در این شهرها</a:t>
                      </a:r>
                      <a:r>
                        <a:rPr lang="fa-IR" sz="1600" b="1" kern="1200" dirty="0">
                          <a:solidFill>
                            <a:schemeClr val="dk1"/>
                          </a:solidFill>
                          <a:effectLst/>
                          <a:latin typeface="+mn-lt"/>
                          <a:ea typeface="+mn-ea"/>
                          <a:cs typeface="B Nazanin" panose="00000400000000000000" pitchFamily="2" charset="-78"/>
                        </a:rPr>
                        <a:t> </a:t>
                      </a:r>
                      <a:r>
                        <a:rPr lang="ar-SA" sz="1600" b="1" kern="1200" dirty="0">
                          <a:solidFill>
                            <a:schemeClr val="dk1"/>
                          </a:solidFill>
                          <a:effectLst/>
                          <a:latin typeface="+mn-lt"/>
                          <a:ea typeface="+mn-ea"/>
                          <a:cs typeface="B Nazanin" panose="00000400000000000000" pitchFamily="2" charset="-78"/>
                        </a:rPr>
                        <a:t>سرعتهای نزدیک به هزار مگابیت بر ثانیه به مردم داده شده است. </a:t>
                      </a: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914400" rtl="1" eaLnBrk="1" latinLnBrk="0" hangingPunct="1">
                        <a:lnSpc>
                          <a:spcPct val="115000"/>
                        </a:lnSpc>
                        <a:spcBef>
                          <a:spcPts val="0"/>
                        </a:spcBef>
                        <a:spcAft>
                          <a:spcPts val="0"/>
                        </a:spcAft>
                      </a:pPr>
                      <a:r>
                        <a:rPr lang="fa-IR" sz="2000" b="1" kern="1200" dirty="0">
                          <a:solidFill>
                            <a:schemeClr val="bg1"/>
                          </a:solidFill>
                          <a:latin typeface="Lalezar" panose="00000500000000000000" pitchFamily="50" charset="-78"/>
                          <a:ea typeface="+mn-ea"/>
                          <a:cs typeface="B Nazanin" panose="00000400000000000000" pitchFamily="2" charset="-78"/>
                        </a:rPr>
                        <a:t>به سوی هزار </a:t>
                      </a:r>
                      <a:r>
                        <a:rPr lang="fa-IR" sz="2000" b="1" kern="1200" dirty="0" err="1">
                          <a:solidFill>
                            <a:schemeClr val="bg1"/>
                          </a:solidFill>
                          <a:latin typeface="Lalezar" panose="00000500000000000000" pitchFamily="50" charset="-78"/>
                          <a:ea typeface="+mn-ea"/>
                          <a:cs typeface="B Nazanin" panose="00000400000000000000" pitchFamily="2" charset="-78"/>
                        </a:rPr>
                        <a:t>مگابیت</a:t>
                      </a:r>
                      <a:r>
                        <a:rPr lang="fa-IR" sz="2000" b="1" kern="1200" dirty="0">
                          <a:solidFill>
                            <a:schemeClr val="bg1"/>
                          </a:solidFill>
                          <a:latin typeface="Lalezar" panose="00000500000000000000" pitchFamily="50" charset="-78"/>
                          <a:ea typeface="+mn-ea"/>
                          <a:cs typeface="B Nazanin" panose="00000400000000000000" pitchFamily="2" charset="-78"/>
                        </a:rPr>
                        <a:t> بر ثانیه</a:t>
                      </a:r>
                      <a:endParaRPr lang="en-US" sz="20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2281843"/>
                  </a:ext>
                </a:extLst>
              </a:tr>
              <a:tr h="1029868">
                <a:tc>
                  <a:txBody>
                    <a:bodyPr/>
                    <a:lstStyle/>
                    <a:p>
                      <a:r>
                        <a:rPr lang="fa-IR" sz="1600" b="1" kern="1200" dirty="0">
                          <a:solidFill>
                            <a:schemeClr val="dk1"/>
                          </a:solidFill>
                          <a:effectLst/>
                          <a:latin typeface="+mn-lt"/>
                          <a:ea typeface="+mn-ea"/>
                          <a:cs typeface="B Nazanin" panose="00000400000000000000" pitchFamily="2" charset="-78"/>
                        </a:rPr>
                        <a:t>استفاده حداکثری از ظرفیت </a:t>
                      </a:r>
                      <a:r>
                        <a:rPr lang="fa-IR" sz="1600" b="1" kern="1200" dirty="0" err="1">
                          <a:solidFill>
                            <a:schemeClr val="dk1"/>
                          </a:solidFill>
                          <a:effectLst/>
                          <a:latin typeface="+mn-lt"/>
                          <a:ea typeface="+mn-ea"/>
                          <a:cs typeface="B Nazanin" panose="00000400000000000000" pitchFamily="2" charset="-78"/>
                        </a:rPr>
                        <a:t>خدادادی</a:t>
                      </a:r>
                      <a:r>
                        <a:rPr lang="fa-IR" sz="1600" b="1" kern="1200" dirty="0">
                          <a:solidFill>
                            <a:schemeClr val="dk1"/>
                          </a:solidFill>
                          <a:effectLst/>
                          <a:latin typeface="+mn-lt"/>
                          <a:ea typeface="+mn-ea"/>
                          <a:cs typeface="B Nazanin" panose="00000400000000000000" pitchFamily="2" charset="-78"/>
                        </a:rPr>
                        <a:t> کشور برای ترانزیت ترافیک اینترنت از خاک </a:t>
                      </a:r>
                      <a:r>
                        <a:rPr lang="fa-IR" sz="1600" b="1" kern="1200" dirty="0" err="1">
                          <a:solidFill>
                            <a:schemeClr val="dk1"/>
                          </a:solidFill>
                          <a:effectLst/>
                          <a:latin typeface="+mn-lt"/>
                          <a:ea typeface="+mn-ea"/>
                          <a:cs typeface="B Nazanin" panose="00000400000000000000" pitchFamily="2" charset="-78"/>
                        </a:rPr>
                        <a:t>کشورما</a:t>
                      </a:r>
                      <a:r>
                        <a:rPr lang="fa-IR" sz="1600" b="1" kern="1200" dirty="0">
                          <a:solidFill>
                            <a:schemeClr val="dk1"/>
                          </a:solidFill>
                          <a:effectLst/>
                          <a:latin typeface="+mn-lt"/>
                          <a:ea typeface="+mn-ea"/>
                          <a:cs typeface="B Nazanin" panose="00000400000000000000" pitchFamily="2" charset="-78"/>
                        </a:rPr>
                        <a:t> ن یکی از طرح های مهم است که در گذشته مورد غفلت واقع شده بود. از ابتدای دولت تاکنون میزان ترافیک عبوری از کشور از ۱.۳ ترابیت بر ثانیه به ۲.۵ رسیده است یعنی تقریبا دو برابر شده اشت.</a:t>
                      </a:r>
                      <a:endParaRPr lang="en-US"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افزایش ترانزیت ترافیک اینترنت</a:t>
                      </a:r>
                    </a:p>
                    <a:p>
                      <a:pPr marL="0" algn="ctr" defTabSz="914400" rtl="1" eaLnBrk="1" latinLnBrk="0" hangingPunct="1"/>
                      <a:r>
                        <a:rPr lang="fa-IR" sz="2000" b="1" kern="1200" dirty="0">
                          <a:solidFill>
                            <a:schemeClr val="bg1"/>
                          </a:solidFill>
                          <a:latin typeface="Lalezar" panose="00000500000000000000" pitchFamily="50" charset="-78"/>
                          <a:ea typeface="+mn-ea"/>
                          <a:cs typeface="B Nazanin" panose="00000400000000000000" pitchFamily="2" charset="-78"/>
                        </a:rPr>
                        <a:t>از خاک کشور</a:t>
                      </a: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52157449"/>
                  </a:ext>
                </a:extLst>
              </a:tr>
            </a:tbl>
          </a:graphicData>
        </a:graphic>
      </p:graphicFrame>
    </p:spTree>
    <p:extLst>
      <p:ext uri="{BB962C8B-B14F-4D97-AF65-F5344CB8AC3E}">
        <p14:creationId xmlns:p14="http://schemas.microsoft.com/office/powerpoint/2010/main" val="2785632234"/>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دادگستری</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1377001435"/>
              </p:ext>
            </p:extLst>
          </p:nvPr>
        </p:nvGraphicFramePr>
        <p:xfrm>
          <a:off x="287079" y="982638"/>
          <a:ext cx="10602596" cy="5321300"/>
        </p:xfrm>
        <a:graphic>
          <a:graphicData uri="http://schemas.openxmlformats.org/drawingml/2006/table">
            <a:tbl>
              <a:tblPr firstRow="1" bandRow="1">
                <a:tableStyleId>{5C22544A-7EE6-4342-B048-85BDC9FD1C3A}</a:tableStyleId>
              </a:tblPr>
              <a:tblGrid>
                <a:gridCol w="6578178">
                  <a:extLst>
                    <a:ext uri="{9D8B030D-6E8A-4147-A177-3AD203B41FA5}">
                      <a16:colId xmlns:a16="http://schemas.microsoft.com/office/drawing/2014/main" val="2158984607"/>
                    </a:ext>
                  </a:extLst>
                </a:gridCol>
                <a:gridCol w="4024418">
                  <a:extLst>
                    <a:ext uri="{9D8B030D-6E8A-4147-A177-3AD203B41FA5}">
                      <a16:colId xmlns:a16="http://schemas.microsoft.com/office/drawing/2014/main" val="969674980"/>
                    </a:ext>
                  </a:extLst>
                </a:gridCol>
              </a:tblGrid>
              <a:tr h="1104780">
                <a:tc>
                  <a:txBody>
                    <a:bodyPr/>
                    <a:lstStyle/>
                    <a:p>
                      <a:pPr marL="0" marR="0" algn="justLow" defTabSz="914400" rtl="1" eaLnBrk="1" latinLnBrk="0" hangingPunct="1">
                        <a:lnSpc>
                          <a:spcPct val="115000"/>
                        </a:lnSpc>
                        <a:spcBef>
                          <a:spcPts val="0"/>
                        </a:spcBef>
                        <a:spcAft>
                          <a:spcPts val="0"/>
                        </a:spcAft>
                      </a:pPr>
                      <a:endParaRPr lang="fa-IR" sz="1800" b="0" kern="1200" dirty="0">
                        <a:solidFill>
                          <a:schemeClr val="dk1"/>
                        </a:solidFill>
                        <a:effectLst/>
                        <a:latin typeface="+mn-lt"/>
                        <a:ea typeface="+mn-ea"/>
                        <a:cs typeface="B Nazanin" panose="00000400000000000000" pitchFamily="2" charset="-78"/>
                      </a:endParaRPr>
                    </a:p>
                    <a:p>
                      <a:pPr marL="0" marR="0" algn="justLow" defTabSz="914400" rtl="1" eaLnBrk="1" latinLnBrk="0" hangingPunct="1">
                        <a:lnSpc>
                          <a:spcPct val="115000"/>
                        </a:lnSpc>
                        <a:spcBef>
                          <a:spcPts val="0"/>
                        </a:spcBef>
                        <a:spcAft>
                          <a:spcPts val="0"/>
                        </a:spcAft>
                      </a:pPr>
                      <a:r>
                        <a:rPr lang="fa-IR" sz="1800" b="1" kern="1200" dirty="0">
                          <a:solidFill>
                            <a:schemeClr val="dk1"/>
                          </a:solidFill>
                          <a:effectLst/>
                          <a:latin typeface="+mn-lt"/>
                          <a:ea typeface="+mn-ea"/>
                          <a:cs typeface="B Nazanin" panose="00000400000000000000" pitchFamily="2" charset="-78"/>
                        </a:rPr>
                        <a:t>ایجاد بستر قانونی برای  حمایت از حقوق کودک، تشکیل و مدیریت کمیته ملی و استانی اقدام مشترک تنظیم بازار با هدف تشدید نظارت بر بازار</a:t>
                      </a:r>
                      <a:endParaRPr lang="fa-IR" sz="1600" b="1" kern="1200" dirty="0">
                        <a:solidFill>
                          <a:schemeClr val="dk1"/>
                        </a:solidFill>
                        <a:effectLst/>
                        <a:latin typeface="+mn-lt"/>
                        <a:ea typeface="+mn-ea"/>
                        <a:cs typeface="B Nazanin" panose="00000400000000000000" pitchFamily="2" charset="-78"/>
                      </a:endParaRPr>
                    </a:p>
                    <a:p>
                      <a:pPr marL="0" marR="0" algn="justLow" defTabSz="914400" rtl="1" eaLnBrk="1" latinLnBrk="0" hangingPunct="1">
                        <a:lnSpc>
                          <a:spcPct val="115000"/>
                        </a:lnSpc>
                        <a:spcBef>
                          <a:spcPts val="0"/>
                        </a:spcBef>
                        <a:spcAft>
                          <a:spcPts val="0"/>
                        </a:spcAft>
                      </a:pPr>
                      <a:endParaRPr lang="fa-IR" sz="1600" b="1" kern="1200" dirty="0">
                        <a:solidFill>
                          <a:schemeClr val="dk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914400" rtl="1" eaLnBrk="1" latinLnBrk="0" hangingPunct="1">
                        <a:lnSpc>
                          <a:spcPct val="115000"/>
                        </a:lnSpc>
                        <a:spcBef>
                          <a:spcPts val="0"/>
                        </a:spcBef>
                        <a:spcAft>
                          <a:spcPts val="0"/>
                        </a:spcAft>
                      </a:pPr>
                      <a:r>
                        <a:rPr lang="fa-IR" sz="2400" b="1" kern="1200" dirty="0">
                          <a:solidFill>
                            <a:schemeClr val="bg1"/>
                          </a:solidFill>
                          <a:latin typeface="Lalezar" panose="00000500000000000000" pitchFamily="50" charset="-78"/>
                          <a:ea typeface="+mn-ea"/>
                          <a:cs typeface="B Nazanin" panose="00000400000000000000" pitchFamily="2" charset="-78"/>
                        </a:rPr>
                        <a:t>صیانت از حقوق شهروندی</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r h="494050">
                <a:tc>
                  <a:txBody>
                    <a:bodyPr/>
                    <a:lstStyle/>
                    <a:p>
                      <a:pPr marL="0" marR="0" lvl="0" indent="0" algn="justLow" defTabSz="914400" rtl="1" eaLnBrk="1" fontAlgn="auto" latinLnBrk="0" hangingPunct="1">
                        <a:lnSpc>
                          <a:spcPct val="115000"/>
                        </a:lnSpc>
                        <a:spcBef>
                          <a:spcPts val="0"/>
                        </a:spcBef>
                        <a:spcAft>
                          <a:spcPts val="0"/>
                        </a:spcAft>
                        <a:buClrTx/>
                        <a:buSzTx/>
                        <a:buFontTx/>
                        <a:buNone/>
                        <a:tabLst/>
                        <a:defRPr/>
                      </a:pPr>
                      <a:endParaRPr lang="fa-IR" sz="1800" b="1" kern="1200" dirty="0">
                        <a:solidFill>
                          <a:schemeClr val="dk1"/>
                        </a:solidFill>
                        <a:effectLst/>
                        <a:latin typeface="+mn-lt"/>
                        <a:ea typeface="+mn-ea"/>
                        <a:cs typeface="B Nazanin" panose="00000400000000000000" pitchFamily="2" charset="-78"/>
                      </a:endParaRPr>
                    </a:p>
                    <a:p>
                      <a:pPr marL="0" marR="0" lvl="0" indent="0" algn="justLow" defTabSz="914400" rtl="1" eaLnBrk="1" fontAlgn="auto" latinLnBrk="0" hangingPunct="1">
                        <a:lnSpc>
                          <a:spcPct val="115000"/>
                        </a:lnSpc>
                        <a:spcBef>
                          <a:spcPts val="0"/>
                        </a:spcBef>
                        <a:spcAft>
                          <a:spcPts val="0"/>
                        </a:spcAft>
                        <a:buClrTx/>
                        <a:buSzTx/>
                        <a:buFontTx/>
                        <a:buNone/>
                        <a:tabLst/>
                        <a:defRPr/>
                      </a:pPr>
                      <a:r>
                        <a:rPr lang="fa-IR" sz="1800" b="1" kern="1200" dirty="0">
                          <a:solidFill>
                            <a:schemeClr val="dk1"/>
                          </a:solidFill>
                          <a:effectLst/>
                          <a:latin typeface="+mn-lt"/>
                          <a:ea typeface="+mn-ea"/>
                          <a:cs typeface="B Nazanin" panose="00000400000000000000" pitchFamily="2" charset="-78"/>
                        </a:rPr>
                        <a:t>تشکیل میز ارتباط مردمی در ۱۸ استان کشور، تشکیل کارگروه صدای مردم، طراحی سامانه گزارش گیری آنلاین گشت‏های سیار وثبت اموال پرونده‏های قاچاق کالا و ارز و تسریع در رسیدگی به پرونده‏های تعزیراتی در حوزه کالا و خدمات، قاچاق کالا و ارز و بهداشت دارو و درمان و کمک به تعداد قریب به هزار نفر از طریق پرداخت دیه</a:t>
                      </a:r>
                    </a:p>
                    <a:p>
                      <a:pPr marL="0" marR="0" algn="justLow">
                        <a:lnSpc>
                          <a:spcPct val="115000"/>
                        </a:lnSpc>
                        <a:spcBef>
                          <a:spcPts val="0"/>
                        </a:spcBef>
                        <a:spcAft>
                          <a:spcPts val="0"/>
                        </a:spcAft>
                      </a:pPr>
                      <a:endParaRPr lang="fa-IR" sz="1800" b="1" kern="1200" dirty="0">
                        <a:solidFill>
                          <a:schemeClr val="dk1"/>
                        </a:solidFill>
                        <a:effectLst/>
                        <a:latin typeface="+mn-lt"/>
                        <a:ea typeface="+mn-ea"/>
                        <a:cs typeface="B Nazanin" panose="00000400000000000000" pitchFamily="2" charset="-78"/>
                      </a:endParaRPr>
                    </a:p>
                    <a:p>
                      <a:pPr marL="0" marR="0" algn="justLow">
                        <a:lnSpc>
                          <a:spcPct val="115000"/>
                        </a:lnSpc>
                        <a:spcBef>
                          <a:spcPts val="0"/>
                        </a:spcBef>
                        <a:spcAft>
                          <a:spcPts val="0"/>
                        </a:spcAft>
                      </a:pPr>
                      <a:endParaRPr lang="fa-IR"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914400" rtl="1" eaLnBrk="1" latinLnBrk="0" hangingPunct="1">
                        <a:lnSpc>
                          <a:spcPct val="115000"/>
                        </a:lnSpc>
                        <a:spcBef>
                          <a:spcPts val="0"/>
                        </a:spcBef>
                        <a:spcAft>
                          <a:spcPts val="0"/>
                        </a:spcAft>
                      </a:pPr>
                      <a:r>
                        <a:rPr lang="fa-IR" sz="2400" b="1" kern="1200" dirty="0">
                          <a:solidFill>
                            <a:schemeClr val="bg1"/>
                          </a:solidFill>
                          <a:latin typeface="Lalezar" panose="00000500000000000000" pitchFamily="50" charset="-78"/>
                          <a:ea typeface="+mn-ea"/>
                          <a:cs typeface="B Nazanin" panose="00000400000000000000" pitchFamily="2" charset="-78"/>
                        </a:rPr>
                        <a:t>ارائه خدمت و پاسخگویی به مطالبات مردمی </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645466777"/>
                  </a:ext>
                </a:extLst>
              </a:tr>
              <a:tr h="1061814">
                <a:tc>
                  <a:txBody>
                    <a:bodyPr/>
                    <a:lstStyle/>
                    <a:p>
                      <a:pPr marL="0" marR="0" lvl="0" indent="0" algn="just" defTabSz="914400" rtl="1" eaLnBrk="1" latinLnBrk="0" hangingPunct="1">
                        <a:lnSpc>
                          <a:spcPct val="115000"/>
                        </a:lnSpc>
                        <a:spcBef>
                          <a:spcPts val="0"/>
                        </a:spcBef>
                        <a:spcAft>
                          <a:spcPts val="0"/>
                        </a:spcAft>
                        <a:buFont typeface="Symbol" panose="05050102010706020507" pitchFamily="18" charset="2"/>
                        <a:buNone/>
                      </a:pPr>
                      <a:endParaRPr lang="fa-IR" sz="1800" b="1" i="0" kern="1200" dirty="0">
                        <a:solidFill>
                          <a:schemeClr val="dk1"/>
                        </a:solidFill>
                        <a:effectLst/>
                        <a:latin typeface="+mn-lt"/>
                        <a:ea typeface="+mn-ea"/>
                        <a:cs typeface="B Nazanin" panose="00000400000000000000" pitchFamily="2" charset="-78"/>
                      </a:endParaRPr>
                    </a:p>
                    <a:p>
                      <a:pPr marL="0" marR="0" lvl="0" indent="0" algn="just" defTabSz="914400" rtl="1" eaLnBrk="1" latinLnBrk="0" hangingPunct="1">
                        <a:lnSpc>
                          <a:spcPct val="115000"/>
                        </a:lnSpc>
                        <a:spcBef>
                          <a:spcPts val="0"/>
                        </a:spcBef>
                        <a:spcAft>
                          <a:spcPts val="0"/>
                        </a:spcAft>
                        <a:buFont typeface="Symbol" panose="05050102010706020507" pitchFamily="18" charset="2"/>
                        <a:buNone/>
                      </a:pPr>
                      <a:r>
                        <a:rPr lang="fa-IR" sz="1800" b="1" i="0" kern="1200" dirty="0">
                          <a:solidFill>
                            <a:schemeClr val="dk1"/>
                          </a:solidFill>
                          <a:effectLst/>
                          <a:latin typeface="+mn-lt"/>
                          <a:ea typeface="+mn-ea"/>
                          <a:cs typeface="B Nazanin" panose="00000400000000000000" pitchFamily="2" charset="-78"/>
                        </a:rPr>
                        <a:t>احقاق حقوق شهروندان ایرانی مقیم خارج از کشور،</a:t>
                      </a:r>
                      <a:r>
                        <a:rPr lang="fa-IR" sz="1800" b="1" kern="1200" dirty="0">
                          <a:solidFill>
                            <a:schemeClr val="dk1"/>
                          </a:solidFill>
                          <a:effectLst/>
                          <a:latin typeface="+mn-lt"/>
                          <a:ea typeface="+mn-ea"/>
                          <a:cs typeface="B Nazanin" panose="00000400000000000000" pitchFamily="2" charset="-78"/>
                        </a:rPr>
                        <a:t> بررسی موافقتنامه‏های دوجانبه انتقال محکومان با کشورهای مختلف و  انتقال ۱۶۱ نفر محکومان تبعه ایرانی از کشورهای تایلند- گرجستان، ارمنستان، ژاپن، عراق و آذربایجان به کشور</a:t>
                      </a:r>
                    </a:p>
                    <a:p>
                      <a:pPr marL="0" marR="0" lvl="0" indent="0" algn="just" defTabSz="914400" rtl="1" eaLnBrk="1" latinLnBrk="0" hangingPunct="1">
                        <a:lnSpc>
                          <a:spcPct val="115000"/>
                        </a:lnSpc>
                        <a:spcBef>
                          <a:spcPts val="0"/>
                        </a:spcBef>
                        <a:spcAft>
                          <a:spcPts val="0"/>
                        </a:spcAft>
                        <a:buFont typeface="Symbol" panose="05050102010706020507" pitchFamily="18" charset="2"/>
                        <a:buNone/>
                      </a:pPr>
                      <a:endParaRPr lang="fa-IR" sz="1800" b="1" kern="1200" dirty="0">
                        <a:solidFill>
                          <a:schemeClr val="dk1"/>
                        </a:solidFill>
                        <a:effectLst/>
                        <a:latin typeface="+mn-lt"/>
                        <a:ea typeface="+mn-ea"/>
                        <a:cs typeface="B Nazanin" panose="00000400000000000000" pitchFamily="2" charset="-78"/>
                      </a:endParaRPr>
                    </a:p>
                    <a:p>
                      <a:pPr marL="0" marR="0" lvl="0" indent="0" algn="just" defTabSz="914400" rtl="1" eaLnBrk="1" latinLnBrk="0" hangingPunct="1">
                        <a:lnSpc>
                          <a:spcPct val="115000"/>
                        </a:lnSpc>
                        <a:spcBef>
                          <a:spcPts val="0"/>
                        </a:spcBef>
                        <a:spcAft>
                          <a:spcPts val="0"/>
                        </a:spcAft>
                        <a:buFont typeface="Symbol" panose="05050102010706020507" pitchFamily="18" charset="2"/>
                        <a:buNone/>
                      </a:pPr>
                      <a:endParaRPr lang="en-US" sz="1600" b="1" kern="1200" dirty="0">
                        <a:solidFill>
                          <a:schemeClr val="dk1"/>
                        </a:solidFill>
                        <a:effectLst/>
                        <a:latin typeface="+mn-lt"/>
                        <a:ea typeface="+mn-ea"/>
                        <a:cs typeface="B Nazanin" panose="00000400000000000000" pitchFamily="2" charset="-78"/>
                      </a:endParaRPr>
                    </a:p>
                  </a:txBody>
                  <a:tcPr marL="68580" marR="68580" marT="0" marB="0" anchor="ctr">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914400" rtl="1" eaLnBrk="1" latinLnBrk="0" hangingPunct="1">
                        <a:lnSpc>
                          <a:spcPct val="115000"/>
                        </a:lnSpc>
                        <a:spcBef>
                          <a:spcPts val="0"/>
                        </a:spcBef>
                        <a:spcAft>
                          <a:spcPts val="0"/>
                        </a:spcAft>
                      </a:pPr>
                      <a:r>
                        <a:rPr lang="fa-IR" sz="2400" b="1" kern="1200" dirty="0">
                          <a:solidFill>
                            <a:schemeClr val="bg1"/>
                          </a:solidFill>
                          <a:latin typeface="Lalezar" panose="00000500000000000000" pitchFamily="50" charset="-78"/>
                          <a:ea typeface="+mn-ea"/>
                          <a:cs typeface="B Nazanin" panose="00000400000000000000" pitchFamily="2" charset="-78"/>
                        </a:rPr>
                        <a:t>گسترش همکاری‏های حقوقی و قضایی با سایر کشورها</a:t>
                      </a:r>
                      <a:endParaRPr lang="en-US" sz="2400" b="1" kern="1200" dirty="0">
                        <a:solidFill>
                          <a:schemeClr val="bg1"/>
                        </a:solidFill>
                        <a:latin typeface="Lalezar" panose="00000500000000000000" pitchFamily="50" charset="-78"/>
                        <a:ea typeface="+mn-ea"/>
                        <a:cs typeface="B Nazanin" panose="00000400000000000000" pitchFamily="2" charset="-78"/>
                      </a:endParaRPr>
                    </a:p>
                  </a:txBody>
                  <a:tcPr marL="68580" marR="68580" marT="0" marB="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102281843"/>
                  </a:ext>
                </a:extLst>
              </a:tr>
            </a:tbl>
          </a:graphicData>
        </a:graphic>
      </p:graphicFrame>
    </p:spTree>
    <p:extLst>
      <p:ext uri="{BB962C8B-B14F-4D97-AF65-F5344CB8AC3E}">
        <p14:creationId xmlns:p14="http://schemas.microsoft.com/office/powerpoint/2010/main" val="2831430716"/>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CDF6-A8E4-408B-A5BA-91DFB286837F}"/>
              </a:ext>
            </a:extLst>
          </p:cNvPr>
          <p:cNvSpPr>
            <a:spLocks noGrp="1"/>
          </p:cNvSpPr>
          <p:nvPr>
            <p:ph type="title"/>
          </p:nvPr>
        </p:nvSpPr>
        <p:spPr/>
        <p:txBody>
          <a:bodyPr/>
          <a:lstStyle/>
          <a:p>
            <a:r>
              <a:rPr lang="fa-IR" dirty="0">
                <a:cs typeface="B Titr"/>
              </a:rPr>
              <a:t>وزارت علوم، تحقیقات و فنّاوری  </a:t>
            </a:r>
            <a:endParaRPr lang="en-US" dirty="0">
              <a:cs typeface="B Titr"/>
            </a:endParaRPr>
          </a:p>
        </p:txBody>
      </p:sp>
      <p:graphicFrame>
        <p:nvGraphicFramePr>
          <p:cNvPr id="10" name="Table 9">
            <a:extLst>
              <a:ext uri="{FF2B5EF4-FFF2-40B4-BE49-F238E27FC236}">
                <a16:creationId xmlns:a16="http://schemas.microsoft.com/office/drawing/2014/main" id="{1FFFB51A-3E8C-4D82-8410-328353C1197F}"/>
              </a:ext>
            </a:extLst>
          </p:cNvPr>
          <p:cNvGraphicFramePr>
            <a:graphicFrameLocks noGrp="1"/>
          </p:cNvGraphicFramePr>
          <p:nvPr>
            <p:extLst>
              <p:ext uri="{D42A27DB-BD31-4B8C-83A1-F6EECF244321}">
                <p14:modId xmlns:p14="http://schemas.microsoft.com/office/powerpoint/2010/main" val="3783537490"/>
              </p:ext>
            </p:extLst>
          </p:nvPr>
        </p:nvGraphicFramePr>
        <p:xfrm>
          <a:off x="230910" y="982638"/>
          <a:ext cx="10658765" cy="4994910"/>
        </p:xfrm>
        <a:graphic>
          <a:graphicData uri="http://schemas.openxmlformats.org/drawingml/2006/table">
            <a:tbl>
              <a:tblPr firstRow="1" bandRow="1">
                <a:tableStyleId>{5C22544A-7EE6-4342-B048-85BDC9FD1C3A}</a:tableStyleId>
              </a:tblPr>
              <a:tblGrid>
                <a:gridCol w="7635833">
                  <a:extLst>
                    <a:ext uri="{9D8B030D-6E8A-4147-A177-3AD203B41FA5}">
                      <a16:colId xmlns:a16="http://schemas.microsoft.com/office/drawing/2014/main" val="2158984607"/>
                    </a:ext>
                  </a:extLst>
                </a:gridCol>
                <a:gridCol w="3022932">
                  <a:extLst>
                    <a:ext uri="{9D8B030D-6E8A-4147-A177-3AD203B41FA5}">
                      <a16:colId xmlns:a16="http://schemas.microsoft.com/office/drawing/2014/main" val="969674980"/>
                    </a:ext>
                  </a:extLst>
                </a:gridCol>
              </a:tblGrid>
              <a:tr h="1104780">
                <a:tc>
                  <a:txBody>
                    <a:bodyPr/>
                    <a:lstStyle/>
                    <a:p>
                      <a:pPr marL="285750" indent="-285750" algn="just" rtl="1">
                        <a:lnSpc>
                          <a:spcPct val="150000"/>
                        </a:lnSpc>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تعداد ۸۷۱۰ قرارداد با بخش صنعت به ارزش ۳۱۰۶۰ میلیارد ریال (رشد ۳ درصدی قراردادها) طی یک ساله گذشته </a:t>
                      </a:r>
                    </a:p>
                    <a:p>
                      <a:pPr marL="285750" indent="-285750" algn="just" rtl="1">
                        <a:lnSpc>
                          <a:spcPct val="150000"/>
                        </a:lnSpc>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برگزاری بیش از ۸۲۰۰ دوره مهارت افزایی در دانشگاه­ها (۸۰ دانشگاه ارزیابی شده ) و حضور بیش از  ۲۵۰۰۰۰نفر دانشجویان در این دوره ها </a:t>
                      </a:r>
                    </a:p>
                    <a:p>
                      <a:pPr marL="285750" indent="-285750" algn="just" rtl="1">
                        <a:lnSpc>
                          <a:spcPct val="150000"/>
                        </a:lnSpc>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ایجاد، حمایت و توسعه ۴۰ مرکز هدایت شغلی و کاریابی تخصصی در دانشگاه ها و مراکز آموزش عالی کشور</a:t>
                      </a:r>
                    </a:p>
                    <a:p>
                      <a:pPr marL="285750" indent="-285750" algn="just" rtl="1">
                        <a:lnSpc>
                          <a:spcPct val="150000"/>
                        </a:lnSpc>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 بازنگری برنامه­های درسی با هدف افزایش دروس مهارتی</a:t>
                      </a:r>
                    </a:p>
                    <a:p>
                      <a:pPr marL="285750" indent="-285750" algn="just" defTabSz="914400" rtl="1" eaLnBrk="1" latinLnBrk="0" hangingPunct="1">
                        <a:lnSpc>
                          <a:spcPct val="150000"/>
                        </a:lnSpc>
                        <a:buFont typeface="Wingdings" panose="05000000000000000000" pitchFamily="2" charset="2"/>
                        <a:buChar char="v"/>
                      </a:pPr>
                      <a:r>
                        <a:rPr lang="fa-IR" sz="1800" b="1" kern="1200" dirty="0">
                          <a:solidFill>
                            <a:schemeClr val="tx1"/>
                          </a:solidFill>
                          <a:effectLst/>
                          <a:latin typeface="+mn-lt"/>
                          <a:ea typeface="+mn-ea"/>
                          <a:cs typeface="B Nazanin" panose="00000400000000000000" pitchFamily="2" charset="-78"/>
                        </a:rPr>
                        <a:t>ایجاد نظام سنجشی و انگیزشی لازم برای ترغیب دانش پژوهان و اعضای هیئت علمی به منظور انجام پژوهش در راستای نیازهای جامعه (تقدیر از ده نفر برتر اعضای هیئت علمی در ارتباط موثر علم و صنعت در هفته پژوهش، تقدیر از پایان نامه­های تحصیلات تکمیلی برتر و تقدیر از اساتید و دانشجویان مجری پایان نامه)</a:t>
                      </a:r>
                    </a:p>
                    <a:p>
                      <a:pPr marL="0" indent="0" algn="just" defTabSz="914400" rtl="1" eaLnBrk="1" latinLnBrk="0" hangingPunct="1">
                        <a:lnSpc>
                          <a:spcPct val="150000"/>
                        </a:lnSpc>
                        <a:buFont typeface="Wingdings" panose="05000000000000000000" pitchFamily="2" charset="2"/>
                        <a:buNone/>
                      </a:pPr>
                      <a:endParaRPr lang="fa-IR" sz="1800" b="1" kern="1200" dirty="0">
                        <a:solidFill>
                          <a:schemeClr val="tx1"/>
                        </a:solidFill>
                        <a:effectLst/>
                        <a:latin typeface="+mn-lt"/>
                        <a:ea typeface="+mn-ea"/>
                        <a:cs typeface="B Nazanin" panose="00000400000000000000" pitchFamily="2" charset="-78"/>
                      </a:endParaRPr>
                    </a:p>
                  </a:txBody>
                  <a:tcPr>
                    <a:lnL w="12700" cmpd="sng">
                      <a:noFill/>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914400" rtl="1" eaLnBrk="1" latinLnBrk="0" hangingPunct="1"/>
                      <a:r>
                        <a:rPr lang="fa-IR" sz="1800" b="1" kern="1200" dirty="0">
                          <a:solidFill>
                            <a:schemeClr val="bg1"/>
                          </a:solidFill>
                          <a:latin typeface="Lalezar" panose="00000500000000000000" pitchFamily="50" charset="-78"/>
                          <a:ea typeface="+mn-ea"/>
                          <a:cs typeface="B Nazanin" panose="00000400000000000000" pitchFamily="2" charset="-78"/>
                        </a:rPr>
                        <a:t>وفاق بیشتر علم با صنعت و نیازهای  جامعه</a:t>
                      </a:r>
                    </a:p>
                  </a:txBody>
                  <a:tcPr anchor="ctr">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853970254"/>
                  </a:ext>
                </a:extLst>
              </a:tr>
            </a:tbl>
          </a:graphicData>
        </a:graphic>
      </p:graphicFrame>
    </p:spTree>
    <p:extLst>
      <p:ext uri="{BB962C8B-B14F-4D97-AF65-F5344CB8AC3E}">
        <p14:creationId xmlns:p14="http://schemas.microsoft.com/office/powerpoint/2010/main" val="522531481"/>
      </p:ext>
    </p:extLst>
  </p:cSld>
  <p:clrMapOvr>
    <a:masterClrMapping/>
  </p:clrMapOvr>
  <p:transition>
    <p:fade thruBlk="1"/>
  </p:transition>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میترا">
      <a:majorFont>
        <a:latin typeface="Verdana"/>
        <a:ea typeface=""/>
        <a:cs typeface="Mitra"/>
      </a:majorFont>
      <a:minorFont>
        <a:latin typeface="Verdana"/>
        <a:ea typeface=""/>
        <a:cs typeface="Mitra"/>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11813</TotalTime>
  <Words>9943</Words>
  <Application>Microsoft Office PowerPoint</Application>
  <PresentationFormat>Widescreen</PresentationFormat>
  <Paragraphs>603</Paragraphs>
  <Slides>43</Slides>
  <Notes>1</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43</vt:i4>
      </vt:variant>
    </vt:vector>
  </HeadingPairs>
  <TitlesOfParts>
    <vt:vector size="59" baseType="lpstr">
      <vt:lpstr>A Hamase</vt:lpstr>
      <vt:lpstr>Arial</vt:lpstr>
      <vt:lpstr>Book Antiqua</vt:lpstr>
      <vt:lpstr>Calibri</vt:lpstr>
      <vt:lpstr>Calibri Light</vt:lpstr>
      <vt:lpstr>Century</vt:lpstr>
      <vt:lpstr>Corbel</vt:lpstr>
      <vt:lpstr>Courier New</vt:lpstr>
      <vt:lpstr>IranNastaliq</vt:lpstr>
      <vt:lpstr>Lalezar</vt:lpstr>
      <vt:lpstr>Symbol</vt:lpstr>
      <vt:lpstr>Times New Roman</vt:lpstr>
      <vt:lpstr>Verdana</vt:lpstr>
      <vt:lpstr>Wingdings</vt:lpstr>
      <vt:lpstr>1_Office Theme</vt:lpstr>
      <vt:lpstr>2_Office Theme</vt:lpstr>
      <vt:lpstr>PowerPoint Presentation</vt:lpstr>
      <vt:lpstr>وزارت نفت</vt:lpstr>
      <vt:lpstr>سازمان برنامه و بودجه کشور</vt:lpstr>
      <vt:lpstr>سازمان برنامه و بودجه کشور</vt:lpstr>
      <vt:lpstr>وزارت بهداشت، درمان و آموزش پزشکی</vt:lpstr>
      <vt:lpstr>سازمان حفاظت محیط زیست</vt:lpstr>
      <vt:lpstr>وزارت ارتباطات و فناوری اطلاعات</vt:lpstr>
      <vt:lpstr>وزارت دادگستری</vt:lpstr>
      <vt:lpstr>وزارت علوم، تحقیقات و فنّاوری  </vt:lpstr>
      <vt:lpstr>وزارت صنعت، معدن و تجارت</vt:lpstr>
      <vt:lpstr>وزارت صنعت، معدن و تجارت</vt:lpstr>
      <vt:lpstr>معاونت امور زنان و خانواده ریاست جمهوری</vt:lpstr>
      <vt:lpstr>سازمان ملی استاندارد ایران</vt:lpstr>
      <vt:lpstr>وزارت آموزش و پرورش</vt:lpstr>
      <vt:lpstr>وزارت فرهنگ و ارشاد اسلامی</vt:lpstr>
      <vt:lpstr>وزارت میراث فرهنگی، گردشگری و صنایع دستی</vt:lpstr>
      <vt:lpstr>معاونت علمی و فناوری رییس جمهور</vt:lpstr>
      <vt:lpstr>جمعیت هلال احمر جمهوری اسلامی ایران</vt:lpstr>
      <vt:lpstr>وزارت راه و شهرسازی</vt:lpstr>
      <vt:lpstr>معاونت اجرایی رییس جمهور/صندوق کارآفرینی امید</vt:lpstr>
      <vt:lpstr>وزارت کشور</vt:lpstr>
      <vt:lpstr>معاونت امور مجلس</vt:lpstr>
      <vt:lpstr>سازمان انرژی اتمی ایران</vt:lpstr>
      <vt:lpstr>وزارت ورزش و جوانان</vt:lpstr>
      <vt:lpstr>وزارت تعاون،کار و رفاه اجتماعی</vt:lpstr>
      <vt:lpstr>سازمان اداری و استخدامی کشور</vt:lpstr>
      <vt:lpstr>بانک مرکزی جمهوری اسلامی ایران</vt:lpstr>
      <vt:lpstr>وزارت امور اقتصادی و دارایی</vt:lpstr>
      <vt:lpstr>وزارت امور اقتصادی و دارایی</vt:lpstr>
      <vt:lpstr>وزارت جهاد کشاورزی</vt:lpstr>
      <vt:lpstr>وزارت امور خارجه</vt:lpstr>
      <vt:lpstr>وزارت امور خارجه</vt:lpstr>
      <vt:lpstr>وزارت دفاع و پشتیبانی نیروهای مسلح</vt:lpstr>
      <vt:lpstr>معاونت اقتصادی رییس جمهور</vt:lpstr>
      <vt:lpstr>وزارت نیرو</vt:lpstr>
      <vt:lpstr>ستاد مبارزه با مواد مخدر ریاست جمهوری </vt:lpstr>
      <vt:lpstr>صندوق توسعه ملی</vt:lpstr>
      <vt:lpstr>مرکز بررسی های استراتژیک ریاست جمهوری</vt:lpstr>
      <vt:lpstr>معاونت حقوقی رییس جمهور</vt:lpstr>
      <vt:lpstr>مرکز ارتباط مردمی ریاست جمهوری</vt:lpstr>
      <vt:lpstr>دفتر هیئت دولت</vt:lpstr>
      <vt:lpstr>دفتر هیئت دولت</vt:lpstr>
      <vt:lpstr>دفتر هیئت دولت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ws</dc:creator>
  <cp:lastModifiedBy>Kamran Shirazi</cp:lastModifiedBy>
  <cp:revision>414</cp:revision>
  <cp:lastPrinted>2022-07-26T03:59:13Z</cp:lastPrinted>
  <dcterms:created xsi:type="dcterms:W3CDTF">2022-07-26T03:01:02Z</dcterms:created>
  <dcterms:modified xsi:type="dcterms:W3CDTF">2022-08-25T07:39:11Z</dcterms:modified>
</cp:coreProperties>
</file>